
<file path=[Content_Types].xml><?xml version="1.0" encoding="utf-8"?>
<Types xmlns="http://schemas.openxmlformats.org/package/2006/content-types">
  <Default Extension="png" ContentType="image/png"/>
  <Default Extension="wmf" ContentType="image/x-wmf"/>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82" r:id="rId2"/>
    <p:sldId id="304" r:id="rId3"/>
    <p:sldId id="263" r:id="rId4"/>
    <p:sldId id="267" r:id="rId5"/>
    <p:sldId id="266" r:id="rId6"/>
    <p:sldId id="283" r:id="rId7"/>
    <p:sldId id="275" r:id="rId8"/>
    <p:sldId id="261" r:id="rId9"/>
    <p:sldId id="301" r:id="rId10"/>
    <p:sldId id="272" r:id="rId11"/>
    <p:sldId id="265" r:id="rId12"/>
    <p:sldId id="276" r:id="rId13"/>
    <p:sldId id="258" r:id="rId14"/>
    <p:sldId id="280" r:id="rId15"/>
    <p:sldId id="269" r:id="rId16"/>
    <p:sldId id="305" r:id="rId17"/>
    <p:sldId id="298" r:id="rId18"/>
    <p:sldId id="264" r:id="rId19"/>
    <p:sldId id="290" r:id="rId20"/>
    <p:sldId id="294" r:id="rId21"/>
    <p:sldId id="289" r:id="rId22"/>
    <p:sldId id="278" r:id="rId23"/>
    <p:sldId id="295" r:id="rId24"/>
    <p:sldId id="300" r:id="rId25"/>
    <p:sldId id="296" r:id="rId26"/>
    <p:sldId id="302" r:id="rId27"/>
    <p:sldId id="303" r:id="rId28"/>
    <p:sldId id="306" r:id="rId29"/>
    <p:sldId id="297" r:id="rId3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999"/>
    <a:srgbClr val="8C9C7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65" d="100"/>
          <a:sy n="65" d="100"/>
        </p:scale>
        <p:origin x="-1440" y="-102"/>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lvl1pPr>
              <a:defRPr>
                <a:solidFill>
                  <a:schemeClr val="tx2">
                    <a:lumMod val="60000"/>
                    <a:lumOff val="40000"/>
                  </a:schemeClr>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8E6CAFD6-B938-488C-9707-6B9525B51240}" type="datetimeFigureOut">
              <a:rPr lang="en-US" smtClean="0"/>
              <a:t>2/15/2012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CD4897D-7900-498F-8C5B-658E4C190A3B}" type="slidenum">
              <a:rPr lang="en-US" smtClean="0"/>
              <a:t>‹#›</a:t>
            </a:fld>
            <a:endParaRPr lang="en-US" dirty="0"/>
          </a:p>
        </p:txBody>
      </p:sp>
    </p:spTree>
    <p:extLst>
      <p:ext uri="{BB962C8B-B14F-4D97-AF65-F5344CB8AC3E}">
        <p14:creationId xmlns:p14="http://schemas.microsoft.com/office/powerpoint/2010/main" val="15304010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533400"/>
            <a:ext cx="8229600" cy="1143000"/>
          </a:xfrm>
        </p:spPr>
        <p:txBody>
          <a:bodyPr/>
          <a:lstStyle>
            <a:lvl1pPr>
              <a:defRPr>
                <a:solidFill>
                  <a:schemeClr val="tx2">
                    <a:lumMod val="60000"/>
                    <a:lumOff val="40000"/>
                  </a:schemeClr>
                </a:solidFill>
              </a:defRPr>
            </a:lvl1pPr>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798637"/>
            <a:ext cx="8229600" cy="444976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E6CAFD6-B938-488C-9707-6B9525B51240}" type="datetimeFigureOut">
              <a:rPr lang="en-US" smtClean="0"/>
              <a:t>2/15/2012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CD4897D-7900-498F-8C5B-658E4C190A3B}" type="slidenum">
              <a:rPr lang="en-US" smtClean="0"/>
              <a:t>‹#›</a:t>
            </a:fld>
            <a:endParaRPr lang="en-US"/>
          </a:p>
        </p:txBody>
      </p:sp>
    </p:spTree>
    <p:extLst>
      <p:ext uri="{BB962C8B-B14F-4D97-AF65-F5344CB8AC3E}">
        <p14:creationId xmlns:p14="http://schemas.microsoft.com/office/powerpoint/2010/main" val="1433274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533400"/>
            <a:ext cx="2057400" cy="5592763"/>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533400"/>
            <a:ext cx="6019800" cy="5592763"/>
          </a:xfrm>
        </p:spPr>
        <p:txBody>
          <a:bodyPr vert="eaVert"/>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8E6CAFD6-B938-488C-9707-6B9525B51240}" type="datetimeFigureOut">
              <a:rPr lang="en-US" smtClean="0"/>
              <a:t>2/15/2012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CD4897D-7900-498F-8C5B-658E4C190A3B}" type="slidenum">
              <a:rPr lang="en-US" smtClean="0"/>
              <a:t>‹#›</a:t>
            </a:fld>
            <a:endParaRPr lang="en-US"/>
          </a:p>
        </p:txBody>
      </p:sp>
    </p:spTree>
    <p:extLst>
      <p:ext uri="{BB962C8B-B14F-4D97-AF65-F5344CB8AC3E}">
        <p14:creationId xmlns:p14="http://schemas.microsoft.com/office/powerpoint/2010/main" val="26502910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533400"/>
            <a:ext cx="8229600" cy="1143000"/>
          </a:xfrm>
        </p:spPr>
        <p:txBody>
          <a:bodyPr/>
          <a:lstStyle>
            <a:lvl1pPr>
              <a:defRPr>
                <a:solidFill>
                  <a:schemeClr val="tx2">
                    <a:lumMod val="60000"/>
                    <a:lumOff val="40000"/>
                  </a:schemeClr>
                </a:solidFill>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E6CAFD6-B938-488C-9707-6B9525B51240}" type="datetimeFigureOut">
              <a:rPr lang="en-US" smtClean="0"/>
              <a:t>2/15/2012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CD4897D-7900-498F-8C5B-658E4C190A3B}" type="slidenum">
              <a:rPr lang="en-US" smtClean="0"/>
              <a:t>‹#›</a:t>
            </a:fld>
            <a:endParaRPr lang="en-US" dirty="0"/>
          </a:p>
        </p:txBody>
      </p:sp>
    </p:spTree>
    <p:extLst>
      <p:ext uri="{BB962C8B-B14F-4D97-AF65-F5344CB8AC3E}">
        <p14:creationId xmlns:p14="http://schemas.microsoft.com/office/powerpoint/2010/main" val="39232060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solidFill>
                  <a:schemeClr val="tx2">
                    <a:lumMod val="60000"/>
                    <a:lumOff val="40000"/>
                  </a:schemeClr>
                </a:solidFill>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E6CAFD6-B938-488C-9707-6B9525B51240}" type="datetimeFigureOut">
              <a:rPr lang="en-US" smtClean="0"/>
              <a:t>2/15/2012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CD4897D-7900-498F-8C5B-658E4C190A3B}" type="slidenum">
              <a:rPr lang="en-US" smtClean="0"/>
              <a:t>‹#›</a:t>
            </a:fld>
            <a:endParaRPr lang="en-US"/>
          </a:p>
        </p:txBody>
      </p:sp>
    </p:spTree>
    <p:extLst>
      <p:ext uri="{BB962C8B-B14F-4D97-AF65-F5344CB8AC3E}">
        <p14:creationId xmlns:p14="http://schemas.microsoft.com/office/powerpoint/2010/main" val="21856058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533400"/>
            <a:ext cx="8229600" cy="1143000"/>
          </a:xfrm>
        </p:spPr>
        <p:txBody>
          <a:bodyPr/>
          <a:lstStyle>
            <a:lvl1pPr>
              <a:defRPr>
                <a:solidFill>
                  <a:schemeClr val="tx2">
                    <a:lumMod val="60000"/>
                    <a:lumOff val="40000"/>
                  </a:schemeClr>
                </a:solidFill>
              </a:defRPr>
            </a:lvl1p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8E6CAFD6-B938-488C-9707-6B9525B51240}" type="datetimeFigureOut">
              <a:rPr lang="en-US" smtClean="0"/>
              <a:t>2/15/2012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CD4897D-7900-498F-8C5B-658E4C190A3B}" type="slidenum">
              <a:rPr lang="en-US" smtClean="0"/>
              <a:t>‹#›</a:t>
            </a:fld>
            <a:endParaRPr lang="en-US"/>
          </a:p>
        </p:txBody>
      </p:sp>
    </p:spTree>
    <p:extLst>
      <p:ext uri="{BB962C8B-B14F-4D97-AF65-F5344CB8AC3E}">
        <p14:creationId xmlns:p14="http://schemas.microsoft.com/office/powerpoint/2010/main" val="15888396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533400"/>
            <a:ext cx="8229600" cy="1143000"/>
          </a:xfrm>
        </p:spPr>
        <p:txBody>
          <a:bodyPr/>
          <a:lstStyle>
            <a:lvl1pPr>
              <a:defRPr>
                <a:solidFill>
                  <a:schemeClr val="tx2">
                    <a:lumMod val="60000"/>
                    <a:lumOff val="40000"/>
                  </a:schemeClr>
                </a:solidFill>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8E6CAFD6-B938-488C-9707-6B9525B51240}" type="datetimeFigureOut">
              <a:rPr lang="en-US" smtClean="0"/>
              <a:t>2/15/2012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CD4897D-7900-498F-8C5B-658E4C190A3B}" type="slidenum">
              <a:rPr lang="en-US" smtClean="0"/>
              <a:t>‹#›</a:t>
            </a:fld>
            <a:endParaRPr lang="en-US"/>
          </a:p>
        </p:txBody>
      </p:sp>
    </p:spTree>
    <p:extLst>
      <p:ext uri="{BB962C8B-B14F-4D97-AF65-F5344CB8AC3E}">
        <p14:creationId xmlns:p14="http://schemas.microsoft.com/office/powerpoint/2010/main" val="7086594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533400"/>
            <a:ext cx="8229600" cy="1143000"/>
          </a:xfrm>
        </p:spPr>
        <p:txBody>
          <a:bodyPr/>
          <a:lstStyle>
            <a:lvl1pPr>
              <a:defRPr>
                <a:solidFill>
                  <a:schemeClr val="tx2">
                    <a:lumMod val="60000"/>
                    <a:lumOff val="40000"/>
                  </a:schemeClr>
                </a:solidFill>
              </a:defRPr>
            </a:lvl1p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8E6CAFD6-B938-488C-9707-6B9525B51240}" type="datetimeFigureOut">
              <a:rPr lang="en-US" smtClean="0"/>
              <a:t>2/15/2012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CD4897D-7900-498F-8C5B-658E4C190A3B}" type="slidenum">
              <a:rPr lang="en-US" smtClean="0"/>
              <a:t>‹#›</a:t>
            </a:fld>
            <a:endParaRPr lang="en-US"/>
          </a:p>
        </p:txBody>
      </p:sp>
    </p:spTree>
    <p:extLst>
      <p:ext uri="{BB962C8B-B14F-4D97-AF65-F5344CB8AC3E}">
        <p14:creationId xmlns:p14="http://schemas.microsoft.com/office/powerpoint/2010/main" val="9772056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E6CAFD6-B938-488C-9707-6B9525B51240}" type="datetimeFigureOut">
              <a:rPr lang="en-US" smtClean="0"/>
              <a:t>2/15/2012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CD4897D-7900-498F-8C5B-658E4C190A3B}" type="slidenum">
              <a:rPr lang="en-US" smtClean="0"/>
              <a:t>‹#›</a:t>
            </a:fld>
            <a:endParaRPr lang="en-US"/>
          </a:p>
        </p:txBody>
      </p:sp>
    </p:spTree>
    <p:extLst>
      <p:ext uri="{BB962C8B-B14F-4D97-AF65-F5344CB8AC3E}">
        <p14:creationId xmlns:p14="http://schemas.microsoft.com/office/powerpoint/2010/main" val="8034306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533399"/>
            <a:ext cx="3008313" cy="1100137"/>
          </a:xfrm>
        </p:spPr>
        <p:txBody>
          <a:bodyPr anchor="b"/>
          <a:lstStyle>
            <a:lvl1pPr algn="l">
              <a:defRPr sz="2000" b="1">
                <a:solidFill>
                  <a:schemeClr val="tx2">
                    <a:lumMod val="60000"/>
                    <a:lumOff val="40000"/>
                  </a:schemeClr>
                </a:solidFill>
              </a:defRPr>
            </a:lvl1pPr>
          </a:lstStyle>
          <a:p>
            <a:r>
              <a:rPr lang="en-US" dirty="0" smtClean="0"/>
              <a:t>Click to edit Master title style</a:t>
            </a:r>
            <a:endParaRPr lang="en-US" dirty="0"/>
          </a:p>
        </p:txBody>
      </p:sp>
      <p:sp>
        <p:nvSpPr>
          <p:cNvPr id="3" name="Content Placeholder 2"/>
          <p:cNvSpPr>
            <a:spLocks noGrp="1"/>
          </p:cNvSpPr>
          <p:nvPr>
            <p:ph idx="1"/>
          </p:nvPr>
        </p:nvSpPr>
        <p:spPr>
          <a:xfrm>
            <a:off x="3575050" y="533400"/>
            <a:ext cx="5111750" cy="5791199"/>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3"/>
          <p:cNvSpPr>
            <a:spLocks noGrp="1"/>
          </p:cNvSpPr>
          <p:nvPr>
            <p:ph type="body" sz="half" idx="2"/>
          </p:nvPr>
        </p:nvSpPr>
        <p:spPr>
          <a:xfrm>
            <a:off x="457200" y="1633537"/>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E6CAFD6-B938-488C-9707-6B9525B51240}" type="datetimeFigureOut">
              <a:rPr lang="en-US" smtClean="0"/>
              <a:t>2/15/2012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CD4897D-7900-498F-8C5B-658E4C190A3B}" type="slidenum">
              <a:rPr lang="en-US" smtClean="0"/>
              <a:t>‹#›</a:t>
            </a:fld>
            <a:endParaRPr lang="en-US"/>
          </a:p>
        </p:txBody>
      </p:sp>
    </p:spTree>
    <p:extLst>
      <p:ext uri="{BB962C8B-B14F-4D97-AF65-F5344CB8AC3E}">
        <p14:creationId xmlns:p14="http://schemas.microsoft.com/office/powerpoint/2010/main" val="19792351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solidFill>
                  <a:schemeClr val="tx2">
                    <a:lumMod val="60000"/>
                    <a:lumOff val="40000"/>
                  </a:schemeClr>
                </a:solidFill>
              </a:defRPr>
            </a:lvl1pPr>
          </a:lstStyle>
          <a:p>
            <a:r>
              <a:rPr lang="en-US" dirty="0" smtClean="0"/>
              <a:t>Click to edit Master title style</a:t>
            </a:r>
            <a:endParaRPr lang="en-US" dirty="0"/>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E6CAFD6-B938-488C-9707-6B9525B51240}" type="datetimeFigureOut">
              <a:rPr lang="en-US" smtClean="0"/>
              <a:t>2/15/2012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CD4897D-7900-498F-8C5B-658E4C190A3B}" type="slidenum">
              <a:rPr lang="en-US" smtClean="0"/>
              <a:t>‹#›</a:t>
            </a:fld>
            <a:endParaRPr lang="en-US"/>
          </a:p>
        </p:txBody>
      </p:sp>
    </p:spTree>
    <p:extLst>
      <p:ext uri="{BB962C8B-B14F-4D97-AF65-F5344CB8AC3E}">
        <p14:creationId xmlns:p14="http://schemas.microsoft.com/office/powerpoint/2010/main" val="761187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E6CAFD6-B938-488C-9707-6B9525B51240}" type="datetimeFigureOut">
              <a:rPr lang="en-US" smtClean="0"/>
              <a:t>2/15/2012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CD4897D-7900-498F-8C5B-658E4C190A3B}" type="slidenum">
              <a:rPr lang="en-US" smtClean="0"/>
              <a:t>‹#›</a:t>
            </a:fld>
            <a:endParaRPr lang="en-US" dirty="0"/>
          </a:p>
        </p:txBody>
      </p:sp>
      <p:sp>
        <p:nvSpPr>
          <p:cNvPr id="7" name="Text Placeholder 7"/>
          <p:cNvSpPr txBox="1">
            <a:spLocks/>
          </p:cNvSpPr>
          <p:nvPr userDrawn="1"/>
        </p:nvSpPr>
        <p:spPr>
          <a:xfrm>
            <a:off x="6172200" y="6400800"/>
            <a:ext cx="2895600" cy="381000"/>
          </a:xfrm>
          <a:prstGeom prst="rect">
            <a:avLst/>
          </a:prstGeom>
        </p:spPr>
        <p:txBody>
          <a:bodyPr>
            <a:noAutofit/>
          </a:bodyPr>
          <a:lstStyle>
            <a:lvl1pPr marL="0" indent="0" algn="l" defTabSz="914400" rtl="0" eaLnBrk="1" latinLnBrk="0" hangingPunct="1">
              <a:spcBef>
                <a:spcPct val="20000"/>
              </a:spcBef>
              <a:buFont typeface="Arial" pitchFamily="34" charset="0"/>
              <a:buNone/>
              <a:defRPr sz="1400" kern="1200">
                <a:solidFill>
                  <a:schemeClr val="accent2">
                    <a:lumMod val="50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solidFill>
                  <a:schemeClr val="tx1">
                    <a:lumMod val="50000"/>
                    <a:lumOff val="50000"/>
                  </a:schemeClr>
                </a:solidFill>
              </a:rPr>
              <a:t>© </a:t>
            </a:r>
            <a:r>
              <a:rPr lang="en-US" dirty="0" err="1" smtClean="0">
                <a:solidFill>
                  <a:schemeClr val="tx1">
                    <a:lumMod val="50000"/>
                    <a:lumOff val="50000"/>
                  </a:schemeClr>
                </a:solidFill>
              </a:rPr>
              <a:t>Ketan</a:t>
            </a:r>
            <a:r>
              <a:rPr lang="en-US" dirty="0" smtClean="0">
                <a:solidFill>
                  <a:schemeClr val="tx1">
                    <a:lumMod val="50000"/>
                    <a:lumOff val="50000"/>
                  </a:schemeClr>
                </a:solidFill>
              </a:rPr>
              <a:t> </a:t>
            </a:r>
            <a:r>
              <a:rPr lang="en-US" dirty="0" err="1" smtClean="0">
                <a:solidFill>
                  <a:schemeClr val="tx1">
                    <a:lumMod val="50000"/>
                    <a:lumOff val="50000"/>
                  </a:schemeClr>
                </a:solidFill>
              </a:rPr>
              <a:t>Vyas</a:t>
            </a:r>
            <a:r>
              <a:rPr lang="en-US" dirty="0" smtClean="0">
                <a:solidFill>
                  <a:schemeClr val="tx1">
                    <a:lumMod val="50000"/>
                    <a:lumOff val="50000"/>
                  </a:schemeClr>
                </a:solidFill>
              </a:rPr>
              <a:t>                                      </a:t>
            </a:r>
            <a:fld id="{7D6798D8-259A-4646-A49B-4052E8AEF84C}" type="slidenum">
              <a:rPr lang="en-US" smtClean="0">
                <a:solidFill>
                  <a:schemeClr val="tx1">
                    <a:lumMod val="50000"/>
                    <a:lumOff val="50000"/>
                  </a:schemeClr>
                </a:solidFill>
              </a:rPr>
              <a:pPr/>
              <a:t>‹#›</a:t>
            </a:fld>
            <a:endParaRPr lang="en-US" dirty="0">
              <a:solidFill>
                <a:schemeClr val="tx1">
                  <a:lumMod val="50000"/>
                  <a:lumOff val="50000"/>
                </a:schemeClr>
              </a:solidFill>
            </a:endParaRPr>
          </a:p>
        </p:txBody>
      </p:sp>
      <p:pic>
        <p:nvPicPr>
          <p:cNvPr id="1026" name="Picture 2"/>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427626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6.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7.wmf"/><Relationship Id="rId2" Type="http://schemas.openxmlformats.org/officeDocument/2006/relationships/image" Target="../media/image16.wmf"/><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Layout" Target="../slideLayouts/slideLayout6.xml"/><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3.wmf"/><Relationship Id="rId2" Type="http://schemas.openxmlformats.org/officeDocument/2006/relationships/image" Target="../media/image22.jpeg"/><Relationship Id="rId1" Type="http://schemas.openxmlformats.org/officeDocument/2006/relationships/slideLayout" Target="../slideLayouts/slideLayout6.xml"/><Relationship Id="rId4" Type="http://schemas.openxmlformats.org/officeDocument/2006/relationships/image" Target="../media/image24.wm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emf"/><Relationship Id="rId2" Type="http://schemas.openxmlformats.org/officeDocument/2006/relationships/image" Target="../media/image25.emf"/><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 Id="rId9" Type="http://schemas.openxmlformats.org/officeDocument/2006/relationships/image" Target="../media/image3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34.wmf"/><Relationship Id="rId2" Type="http://schemas.openxmlformats.org/officeDocument/2006/relationships/image" Target="../media/image33.wmf"/><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emf"/><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24.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image" Target="../media/image39.emf"/><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45.emf"/><Relationship Id="rId2" Type="http://schemas.openxmlformats.org/officeDocument/2006/relationships/image" Target="../media/image41.png"/><Relationship Id="rId1" Type="http://schemas.openxmlformats.org/officeDocument/2006/relationships/slideLayout" Target="../slideLayouts/slideLayout6.xml"/><Relationship Id="rId6" Type="http://schemas.microsoft.com/office/2007/relationships/hdphoto" Target="../media/hdphoto1.wdp"/><Relationship Id="rId5" Type="http://schemas.openxmlformats.org/officeDocument/2006/relationships/image" Target="../media/image44.png"/><Relationship Id="rId4" Type="http://schemas.openxmlformats.org/officeDocument/2006/relationships/image" Target="../media/image4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8" Type="http://schemas.openxmlformats.org/officeDocument/2006/relationships/hyperlink" Target="http://ha.ckers.org/blog/20090406/hacking-without-all-the-jailtime/" TargetMode="External"/><Relationship Id="rId3" Type="http://schemas.openxmlformats.org/officeDocument/2006/relationships/hyperlink" Target="https://www.fortify.com/ssa-basics/why-ssa/roi_study_2010.html" TargetMode="External"/><Relationship Id="rId7" Type="http://schemas.openxmlformats.org/officeDocument/2006/relationships/hyperlink" Target="http://www.microsoft.com/security/sdl/adopt/starterkit.aspx" TargetMode="External"/><Relationship Id="rId2" Type="http://schemas.openxmlformats.org/officeDocument/2006/relationships/hyperlink" Target="http://www.microsoft.com/download/en/details.aspx?id=2629" TargetMode="External"/><Relationship Id="rId1" Type="http://schemas.openxmlformats.org/officeDocument/2006/relationships/slideLayout" Target="../slideLayouts/slideLayout2.xml"/><Relationship Id="rId6" Type="http://schemas.openxmlformats.org/officeDocument/2006/relationships/hyperlink" Target="https://www.owasp.org/index.php/Phoenix/Tools" TargetMode="External"/><Relationship Id="rId5" Type="http://schemas.openxmlformats.org/officeDocument/2006/relationships/hyperlink" Target="https://www.owasp.org/index.php/Category:OWASP_Project" TargetMode="External"/><Relationship Id="rId10" Type="http://schemas.openxmlformats.org/officeDocument/2006/relationships/hyperlink" Target="http://www.securitytube.net/" TargetMode="External"/><Relationship Id="rId4" Type="http://schemas.openxmlformats.org/officeDocument/2006/relationships/hyperlink" Target="http://go.microsoft.com/?linkid=9696910" TargetMode="External"/><Relationship Id="rId9" Type="http://schemas.openxmlformats.org/officeDocument/2006/relationships/hyperlink" Target="http://cwe.mitre.org/"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wmf"/><Relationship Id="rId1" Type="http://schemas.openxmlformats.org/officeDocument/2006/relationships/slideLayout" Target="../slideLayouts/slideLayout6.xml"/><Relationship Id="rId5" Type="http://schemas.openxmlformats.org/officeDocument/2006/relationships/image" Target="../media/image5.jpeg"/><Relationship Id="rId4" Type="http://schemas.openxmlformats.org/officeDocument/2006/relationships/image" Target="../media/image4.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earch.dilbert.com/search?p=R&amp;srid=S3-USESD02&amp;lbc=dilbert&amp;w=10%20Dollars%20Bug%20Fix&amp;url=http://dilbert.com/strips/comic/1995-11-13/&amp;rk=2&amp;uid=146082037&amp;sid=2&amp;ts=custom&amp;rsc=KabHTn1j-muVzh6E&amp;method=and&amp;isort=date&amp;view=list&amp;filter=type:comic" TargetMode="External"/><Relationship Id="rId2" Type="http://schemas.openxmlformats.org/officeDocument/2006/relationships/image" Target="../media/image9.gif"/><Relationship Id="rId1" Type="http://schemas.openxmlformats.org/officeDocument/2006/relationships/slideLayout" Target="../slideLayouts/slideLayout6.xml"/><Relationship Id="rId4" Type="http://schemas.openxmlformats.org/officeDocument/2006/relationships/image" Target="../media/image10.gi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emf"/><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ctrTitle"/>
          </p:nvPr>
        </p:nvSpPr>
        <p:spPr>
          <a:xfrm>
            <a:off x="228600" y="815975"/>
            <a:ext cx="8686800" cy="1470025"/>
          </a:xfrm>
        </p:spPr>
        <p:txBody>
          <a:bodyPr>
            <a:normAutofit/>
          </a:bodyPr>
          <a:lstStyle/>
          <a:p>
            <a:pPr eaLnBrk="1" hangingPunct="1"/>
            <a:r>
              <a:rPr lang="en-US" sz="4200" dirty="0" smtClean="0">
                <a:solidFill>
                  <a:srgbClr val="0070C0"/>
                </a:solidFill>
              </a:rPr>
              <a:t>Application Security Cost Management</a:t>
            </a:r>
          </a:p>
        </p:txBody>
      </p:sp>
      <p:sp>
        <p:nvSpPr>
          <p:cNvPr id="13315" name="Subtitle 2"/>
          <p:cNvSpPr>
            <a:spLocks noGrp="1"/>
          </p:cNvSpPr>
          <p:nvPr>
            <p:ph type="subTitle" idx="1"/>
          </p:nvPr>
        </p:nvSpPr>
        <p:spPr>
          <a:xfrm>
            <a:off x="1371600" y="2971800"/>
            <a:ext cx="6400800" cy="1752600"/>
          </a:xfrm>
        </p:spPr>
        <p:txBody>
          <a:bodyPr>
            <a:normAutofit/>
          </a:bodyPr>
          <a:lstStyle/>
          <a:p>
            <a:pPr eaLnBrk="1" hangingPunct="1"/>
            <a:r>
              <a:rPr lang="en-US" sz="2800" dirty="0" smtClean="0">
                <a:solidFill>
                  <a:schemeClr val="tx1"/>
                </a:solidFill>
              </a:rPr>
              <a:t>Presenter: </a:t>
            </a:r>
            <a:r>
              <a:rPr lang="en-US" sz="2800" dirty="0" err="1" smtClean="0">
                <a:solidFill>
                  <a:schemeClr val="tx1"/>
                </a:solidFill>
              </a:rPr>
              <a:t>Ketan</a:t>
            </a:r>
            <a:r>
              <a:rPr lang="en-US" sz="2800" dirty="0" smtClean="0">
                <a:solidFill>
                  <a:schemeClr val="tx1"/>
                </a:solidFill>
              </a:rPr>
              <a:t> </a:t>
            </a:r>
            <a:r>
              <a:rPr lang="en-US" sz="2800" dirty="0" err="1" smtClean="0">
                <a:solidFill>
                  <a:schemeClr val="tx1"/>
                </a:solidFill>
              </a:rPr>
              <a:t>Vyas</a:t>
            </a:r>
            <a:endParaRPr lang="en-US" sz="2800" dirty="0" smtClean="0">
              <a:solidFill>
                <a:schemeClr val="tx1"/>
              </a:solidFill>
            </a:endParaRPr>
          </a:p>
          <a:p>
            <a:pPr eaLnBrk="1" hangingPunct="1"/>
            <a:r>
              <a:rPr lang="en-US" sz="2800" dirty="0" smtClean="0">
                <a:solidFill>
                  <a:schemeClr val="tx1"/>
                </a:solidFill>
              </a:rPr>
              <a:t>Date: 17</a:t>
            </a:r>
            <a:r>
              <a:rPr lang="en-US" sz="2800" baseline="30000" dirty="0" smtClean="0">
                <a:solidFill>
                  <a:schemeClr val="tx1"/>
                </a:solidFill>
              </a:rPr>
              <a:t>th</a:t>
            </a:r>
            <a:r>
              <a:rPr lang="en-US" sz="2800" dirty="0" smtClean="0">
                <a:solidFill>
                  <a:schemeClr val="tx1"/>
                </a:solidFill>
              </a:rPr>
              <a:t> February 2012</a:t>
            </a:r>
          </a:p>
        </p:txBody>
      </p:sp>
      <p:sp>
        <p:nvSpPr>
          <p:cNvPr id="5" name="Subtitle 2"/>
          <p:cNvSpPr txBox="1">
            <a:spLocks/>
          </p:cNvSpPr>
          <p:nvPr/>
        </p:nvSpPr>
        <p:spPr>
          <a:xfrm>
            <a:off x="457200" y="4800600"/>
            <a:ext cx="8229600" cy="1600200"/>
          </a:xfrm>
          <a:prstGeom prst="rect">
            <a:avLst/>
          </a:prstGeom>
        </p:spPr>
        <p:txBody>
          <a:bodyPr>
            <a:normAutofit fontScale="77500" lnSpcReduction="20000"/>
          </a:bodyPr>
          <a:lstStyle/>
          <a:p>
            <a:pPr fontAlgn="auto">
              <a:spcBef>
                <a:spcPct val="20000"/>
              </a:spcBef>
              <a:spcAft>
                <a:spcPts val="0"/>
              </a:spcAft>
              <a:defRPr/>
            </a:pPr>
            <a:r>
              <a:rPr lang="en-US" sz="2400" b="1" dirty="0">
                <a:solidFill>
                  <a:schemeClr val="tx1">
                    <a:lumMod val="75000"/>
                    <a:lumOff val="25000"/>
                  </a:schemeClr>
                </a:solidFill>
                <a:latin typeface="+mn-lt"/>
                <a:cs typeface="+mn-cs"/>
              </a:rPr>
              <a:t>Disclaimer:</a:t>
            </a:r>
            <a:r>
              <a:rPr lang="en-US" sz="2400" dirty="0">
                <a:solidFill>
                  <a:schemeClr val="tx1">
                    <a:lumMod val="75000"/>
                    <a:lumOff val="25000"/>
                  </a:schemeClr>
                </a:solidFill>
                <a:latin typeface="+mn-lt"/>
                <a:cs typeface="+mn-cs"/>
              </a:rPr>
              <a:t> The views or opinions expressed on slides or discussed during this session are speaker’s alone and do not reflect the positions or opinions of employer or it’s affiliates. This presentation is based </a:t>
            </a:r>
            <a:r>
              <a:rPr lang="en-US" sz="2500" dirty="0">
                <a:solidFill>
                  <a:schemeClr val="tx1">
                    <a:lumMod val="75000"/>
                    <a:lumOff val="25000"/>
                  </a:schemeClr>
                </a:solidFill>
                <a:latin typeface="+mn-lt"/>
                <a:cs typeface="+mn-cs"/>
              </a:rPr>
              <a:t>on speaker’s current </a:t>
            </a:r>
            <a:r>
              <a:rPr lang="en-US" sz="2400" dirty="0">
                <a:solidFill>
                  <a:schemeClr val="tx1">
                    <a:lumMod val="75000"/>
                    <a:lumOff val="25000"/>
                  </a:schemeClr>
                </a:solidFill>
                <a:latin typeface="+mn-lt"/>
                <a:cs typeface="+mn-cs"/>
              </a:rPr>
              <a:t>knowledge on subject and personal experience. Please </a:t>
            </a:r>
            <a:r>
              <a:rPr lang="en-US" sz="2500" dirty="0">
                <a:solidFill>
                  <a:schemeClr val="tx1">
                    <a:lumMod val="75000"/>
                    <a:lumOff val="25000"/>
                  </a:schemeClr>
                </a:solidFill>
                <a:latin typeface="+mn-lt"/>
                <a:cs typeface="+mn-cs"/>
              </a:rPr>
              <a:t>verify it independently before making decision based on it. In addition, any views or opinions expressed by audience during session are theirs and do not necessarily reflect speaker’s.</a:t>
            </a:r>
          </a:p>
        </p:txBody>
      </p:sp>
    </p:spTree>
    <p:extLst>
      <p:ext uri="{BB962C8B-B14F-4D97-AF65-F5344CB8AC3E}">
        <p14:creationId xmlns:p14="http://schemas.microsoft.com/office/powerpoint/2010/main" val="74503363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idx="1"/>
          </p:nvPr>
        </p:nvSpPr>
        <p:spPr/>
        <p:txBody>
          <a:bodyPr/>
          <a:lstStyle/>
          <a:p>
            <a:r>
              <a:rPr lang="en-US" dirty="0"/>
              <a:t>Background</a:t>
            </a:r>
          </a:p>
          <a:p>
            <a:r>
              <a:rPr lang="en-US" dirty="0" smtClean="0">
                <a:solidFill>
                  <a:schemeClr val="tx2">
                    <a:lumMod val="60000"/>
                    <a:lumOff val="40000"/>
                  </a:schemeClr>
                </a:solidFill>
              </a:rPr>
              <a:t>Application Security Budget</a:t>
            </a:r>
          </a:p>
          <a:p>
            <a:r>
              <a:rPr lang="en-US" dirty="0" smtClean="0"/>
              <a:t>Suggestions to </a:t>
            </a:r>
            <a:r>
              <a:rPr lang="en-US" dirty="0"/>
              <a:t>Improve Investment</a:t>
            </a:r>
            <a:endParaRPr lang="en-US" dirty="0" smtClean="0"/>
          </a:p>
          <a:p>
            <a:r>
              <a:rPr lang="en-US" dirty="0" smtClean="0"/>
              <a:t>Q &amp; A</a:t>
            </a:r>
            <a:endParaRPr lang="en-US" dirty="0"/>
          </a:p>
        </p:txBody>
      </p:sp>
    </p:spTree>
    <p:extLst>
      <p:ext uri="{BB962C8B-B14F-4D97-AF65-F5344CB8AC3E}">
        <p14:creationId xmlns:p14="http://schemas.microsoft.com/office/powerpoint/2010/main" val="179206258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533400"/>
            <a:ext cx="8763000" cy="1143000"/>
          </a:xfrm>
        </p:spPr>
        <p:txBody>
          <a:bodyPr>
            <a:normAutofit fontScale="90000"/>
          </a:bodyPr>
          <a:lstStyle/>
          <a:p>
            <a:r>
              <a:rPr lang="en-US" dirty="0" smtClean="0"/>
              <a:t>App security Rat Race Fueled by Incidents</a:t>
            </a:r>
            <a:endParaRPr lang="en-US" dirty="0"/>
          </a:p>
        </p:txBody>
      </p:sp>
      <p:pic>
        <p:nvPicPr>
          <p:cNvPr id="409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81650" y="1653312"/>
            <a:ext cx="3105150" cy="46070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1676400"/>
            <a:ext cx="3680431" cy="44837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38400" y="4191000"/>
            <a:ext cx="3733800" cy="20896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2982708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33400"/>
            <a:ext cx="8229600" cy="1173162"/>
          </a:xfrm>
        </p:spPr>
        <p:txBody>
          <a:bodyPr>
            <a:normAutofit/>
          </a:bodyPr>
          <a:lstStyle/>
          <a:p>
            <a:r>
              <a:rPr lang="en-US" dirty="0" smtClean="0"/>
              <a:t>Cost v/s Investment</a:t>
            </a:r>
            <a:endParaRPr lang="en-US" dirty="0"/>
          </a:p>
        </p:txBody>
      </p:sp>
      <p:pic>
        <p:nvPicPr>
          <p:cNvPr id="2050" name="Picture 2" descr="C:\Users\162878\AppData\Local\Microsoft\Windows\Temporary Internet Files\Content.IE5\5GMJCN9D\MC900383584[1].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8200" y="1905000"/>
            <a:ext cx="3058516" cy="2995733"/>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descr="C:\Users\162878\AppData\Local\Microsoft\Windows\Temporary Internet Files\Content.IE5\23ID8MNS\MC910217683[1].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00600" y="1906225"/>
            <a:ext cx="3728771" cy="300888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1371601" y="5486400"/>
            <a:ext cx="6629400" cy="830997"/>
          </a:xfrm>
          <a:prstGeom prst="rect">
            <a:avLst/>
          </a:prstGeom>
          <a:noFill/>
        </p:spPr>
        <p:txBody>
          <a:bodyPr wrap="square" rtlCol="0">
            <a:spAutoFit/>
          </a:bodyPr>
          <a:lstStyle/>
          <a:p>
            <a:r>
              <a:rPr lang="en-US" sz="2400" dirty="0" smtClean="0"/>
              <a:t>Meaningless debate if you do not have mature app security process</a:t>
            </a:r>
            <a:endParaRPr lang="en-US" sz="2400" dirty="0"/>
          </a:p>
        </p:txBody>
      </p:sp>
    </p:spTree>
    <p:extLst>
      <p:ext uri="{BB962C8B-B14F-4D97-AF65-F5344CB8AC3E}">
        <p14:creationId xmlns:p14="http://schemas.microsoft.com/office/powerpoint/2010/main" val="316048491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Whose Budget Drives App Security?</a:t>
            </a:r>
            <a:endParaRPr lang="en-US" dirty="0"/>
          </a:p>
        </p:txBody>
      </p:sp>
      <p:sp>
        <p:nvSpPr>
          <p:cNvPr id="3" name="Rounded Rectangle 2"/>
          <p:cNvSpPr/>
          <p:nvPr/>
        </p:nvSpPr>
        <p:spPr>
          <a:xfrm>
            <a:off x="685800" y="1676400"/>
            <a:ext cx="7696200" cy="426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Risk, Compliance &amp; Delivery</a:t>
            </a:r>
          </a:p>
          <a:p>
            <a:pPr algn="ctr"/>
            <a:endParaRPr lang="en-US" sz="2400" dirty="0"/>
          </a:p>
          <a:p>
            <a:pPr algn="ctr"/>
            <a:endParaRPr lang="en-US" sz="2400" dirty="0" smtClean="0"/>
          </a:p>
          <a:p>
            <a:pPr algn="ctr"/>
            <a:endParaRPr lang="en-US" sz="2400" dirty="0"/>
          </a:p>
          <a:p>
            <a:pPr algn="ctr"/>
            <a:endParaRPr lang="en-US" sz="2400" dirty="0" smtClean="0"/>
          </a:p>
          <a:p>
            <a:pPr algn="ctr"/>
            <a:endParaRPr lang="en-US" sz="2400" dirty="0"/>
          </a:p>
          <a:p>
            <a:pPr algn="ctr"/>
            <a:endParaRPr lang="en-US" sz="2400" dirty="0" smtClean="0"/>
          </a:p>
          <a:p>
            <a:pPr algn="ctr"/>
            <a:endParaRPr lang="en-US" sz="2400" dirty="0"/>
          </a:p>
          <a:p>
            <a:pPr algn="ctr"/>
            <a:endParaRPr lang="en-US" sz="2400" dirty="0" smtClean="0"/>
          </a:p>
          <a:p>
            <a:pPr algn="ctr"/>
            <a:endParaRPr lang="en-US" sz="2400" dirty="0"/>
          </a:p>
        </p:txBody>
      </p:sp>
      <p:sp>
        <p:nvSpPr>
          <p:cNvPr id="4" name="Rounded Rectangle 3"/>
          <p:cNvSpPr/>
          <p:nvPr/>
        </p:nvSpPr>
        <p:spPr>
          <a:xfrm>
            <a:off x="1295400" y="2590800"/>
            <a:ext cx="1371600" cy="2819400"/>
          </a:xfrm>
          <a:prstGeom prst="round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smtClean="0">
                <a:solidFill>
                  <a:schemeClr val="tx1"/>
                </a:solidFill>
              </a:rPr>
              <a:t>CIO</a:t>
            </a:r>
          </a:p>
          <a:p>
            <a:pPr algn="ctr"/>
            <a:endParaRPr lang="en-US" sz="2200" dirty="0">
              <a:solidFill>
                <a:schemeClr val="tx1"/>
              </a:solidFill>
            </a:endParaRPr>
          </a:p>
          <a:p>
            <a:pPr algn="ctr"/>
            <a:endParaRPr lang="en-US" sz="2200" dirty="0">
              <a:solidFill>
                <a:schemeClr val="tx1"/>
              </a:solidFill>
            </a:endParaRPr>
          </a:p>
          <a:p>
            <a:pPr algn="ctr"/>
            <a:endParaRPr lang="en-US" sz="2200" dirty="0" smtClean="0">
              <a:solidFill>
                <a:schemeClr val="tx1"/>
              </a:solidFill>
            </a:endParaRPr>
          </a:p>
          <a:p>
            <a:pPr algn="ctr"/>
            <a:endParaRPr lang="en-US" sz="2200" dirty="0">
              <a:solidFill>
                <a:schemeClr val="tx1"/>
              </a:solidFill>
            </a:endParaRPr>
          </a:p>
          <a:p>
            <a:pPr algn="ctr"/>
            <a:endParaRPr lang="en-US" sz="2200" dirty="0" smtClean="0">
              <a:solidFill>
                <a:schemeClr val="tx1"/>
              </a:solidFill>
            </a:endParaRPr>
          </a:p>
          <a:p>
            <a:pPr algn="ctr"/>
            <a:endParaRPr lang="en-US" sz="2200" dirty="0">
              <a:solidFill>
                <a:schemeClr val="tx1"/>
              </a:solidFill>
            </a:endParaRPr>
          </a:p>
        </p:txBody>
      </p:sp>
      <p:sp>
        <p:nvSpPr>
          <p:cNvPr id="5" name="Rounded Rectangle 4"/>
          <p:cNvSpPr/>
          <p:nvPr/>
        </p:nvSpPr>
        <p:spPr>
          <a:xfrm>
            <a:off x="2971800" y="2590800"/>
            <a:ext cx="1371600" cy="2819400"/>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tx1"/>
                </a:solidFill>
              </a:rPr>
              <a:t>CSO</a:t>
            </a:r>
          </a:p>
          <a:p>
            <a:pPr algn="ctr"/>
            <a:endParaRPr lang="en-US" sz="2000" dirty="0">
              <a:solidFill>
                <a:schemeClr val="tx1"/>
              </a:solidFill>
            </a:endParaRPr>
          </a:p>
          <a:p>
            <a:pPr algn="ctr"/>
            <a:endParaRPr lang="en-US" sz="2000" dirty="0" smtClean="0">
              <a:solidFill>
                <a:schemeClr val="tx1"/>
              </a:solidFill>
            </a:endParaRPr>
          </a:p>
          <a:p>
            <a:pPr algn="ctr"/>
            <a:endParaRPr lang="en-US" sz="2000" dirty="0">
              <a:solidFill>
                <a:schemeClr val="tx1"/>
              </a:solidFill>
            </a:endParaRPr>
          </a:p>
          <a:p>
            <a:pPr algn="ctr"/>
            <a:endParaRPr lang="en-US" sz="2000" dirty="0" smtClean="0">
              <a:solidFill>
                <a:schemeClr val="tx1"/>
              </a:solidFill>
            </a:endParaRPr>
          </a:p>
          <a:p>
            <a:pPr algn="ctr"/>
            <a:endParaRPr lang="en-US" sz="2000" dirty="0">
              <a:solidFill>
                <a:schemeClr val="tx1"/>
              </a:solidFill>
            </a:endParaRPr>
          </a:p>
          <a:p>
            <a:pPr algn="ctr"/>
            <a:endParaRPr lang="en-US" sz="2000" dirty="0" smtClean="0">
              <a:solidFill>
                <a:schemeClr val="tx1"/>
              </a:solidFill>
            </a:endParaRPr>
          </a:p>
          <a:p>
            <a:pPr algn="ctr"/>
            <a:endParaRPr lang="en-US" sz="2000" dirty="0">
              <a:solidFill>
                <a:schemeClr val="tx1"/>
              </a:solidFill>
            </a:endParaRPr>
          </a:p>
        </p:txBody>
      </p:sp>
      <p:sp>
        <p:nvSpPr>
          <p:cNvPr id="9" name="Rounded Rectangle 8"/>
          <p:cNvSpPr/>
          <p:nvPr/>
        </p:nvSpPr>
        <p:spPr>
          <a:xfrm>
            <a:off x="6477000" y="2590800"/>
            <a:ext cx="1371600" cy="2819400"/>
          </a:xfrm>
          <a:prstGeom prst="round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dirty="0" smtClean="0">
              <a:solidFill>
                <a:schemeClr val="tx1"/>
              </a:solidFill>
            </a:endParaRPr>
          </a:p>
          <a:p>
            <a:pPr algn="ctr"/>
            <a:r>
              <a:rPr lang="en-US" sz="2200" dirty="0" smtClean="0">
                <a:solidFill>
                  <a:schemeClr val="tx1"/>
                </a:solidFill>
              </a:rPr>
              <a:t>Projects</a:t>
            </a:r>
          </a:p>
          <a:p>
            <a:pPr algn="ctr"/>
            <a:endParaRPr lang="en-US" sz="2200" dirty="0">
              <a:solidFill>
                <a:schemeClr val="tx1"/>
              </a:solidFill>
            </a:endParaRPr>
          </a:p>
          <a:p>
            <a:pPr algn="ctr"/>
            <a:endParaRPr lang="en-US" sz="2200" dirty="0" smtClean="0">
              <a:solidFill>
                <a:schemeClr val="tx1"/>
              </a:solidFill>
            </a:endParaRPr>
          </a:p>
          <a:p>
            <a:pPr algn="ctr"/>
            <a:endParaRPr lang="en-US" sz="2200" dirty="0" smtClean="0">
              <a:solidFill>
                <a:schemeClr val="tx1"/>
              </a:solidFill>
            </a:endParaRPr>
          </a:p>
          <a:p>
            <a:pPr algn="ctr"/>
            <a:endParaRPr lang="en-US" sz="2200" dirty="0">
              <a:solidFill>
                <a:schemeClr val="tx1"/>
              </a:solidFill>
            </a:endParaRPr>
          </a:p>
          <a:p>
            <a:pPr algn="ctr"/>
            <a:endParaRPr lang="en-US" sz="2200" dirty="0" smtClean="0">
              <a:solidFill>
                <a:schemeClr val="tx1"/>
              </a:solidFill>
            </a:endParaRPr>
          </a:p>
          <a:p>
            <a:pPr algn="ctr"/>
            <a:endParaRPr lang="en-US" sz="2200" dirty="0">
              <a:solidFill>
                <a:schemeClr val="tx1"/>
              </a:solidFill>
            </a:endParaRPr>
          </a:p>
          <a:p>
            <a:pPr algn="ctr"/>
            <a:endParaRPr lang="en-US" sz="2200" dirty="0" smtClean="0">
              <a:solidFill>
                <a:schemeClr val="tx1"/>
              </a:solidFill>
            </a:endParaRPr>
          </a:p>
          <a:p>
            <a:pPr algn="ctr"/>
            <a:endParaRPr lang="en-US" sz="2200" dirty="0">
              <a:solidFill>
                <a:schemeClr val="tx1"/>
              </a:solidFill>
            </a:endParaRPr>
          </a:p>
        </p:txBody>
      </p:sp>
      <p:sp>
        <p:nvSpPr>
          <p:cNvPr id="10" name="Rounded Rectangle 9"/>
          <p:cNvSpPr/>
          <p:nvPr/>
        </p:nvSpPr>
        <p:spPr>
          <a:xfrm>
            <a:off x="4724400" y="2590800"/>
            <a:ext cx="1371600" cy="2819400"/>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tx1"/>
                </a:solidFill>
              </a:rPr>
              <a:t>CTO</a:t>
            </a:r>
          </a:p>
          <a:p>
            <a:pPr algn="ctr"/>
            <a:endParaRPr lang="en-US" sz="2000" dirty="0">
              <a:solidFill>
                <a:schemeClr val="tx1"/>
              </a:solidFill>
            </a:endParaRPr>
          </a:p>
          <a:p>
            <a:pPr algn="ctr"/>
            <a:endParaRPr lang="en-US" sz="2000" dirty="0" smtClean="0">
              <a:solidFill>
                <a:schemeClr val="tx1"/>
              </a:solidFill>
            </a:endParaRPr>
          </a:p>
          <a:p>
            <a:pPr algn="ctr"/>
            <a:endParaRPr lang="en-US" sz="2000" dirty="0">
              <a:solidFill>
                <a:schemeClr val="tx1"/>
              </a:solidFill>
            </a:endParaRPr>
          </a:p>
          <a:p>
            <a:pPr algn="ctr"/>
            <a:endParaRPr lang="en-US" sz="2000" dirty="0" smtClean="0">
              <a:solidFill>
                <a:schemeClr val="tx1"/>
              </a:solidFill>
            </a:endParaRPr>
          </a:p>
          <a:p>
            <a:pPr algn="ctr"/>
            <a:endParaRPr lang="en-US" sz="2000" dirty="0">
              <a:solidFill>
                <a:schemeClr val="tx1"/>
              </a:solidFill>
            </a:endParaRPr>
          </a:p>
          <a:p>
            <a:pPr algn="ctr"/>
            <a:endParaRPr lang="en-US" sz="2000" dirty="0" smtClean="0">
              <a:solidFill>
                <a:schemeClr val="tx1"/>
              </a:solidFill>
            </a:endParaRPr>
          </a:p>
          <a:p>
            <a:pPr algn="ctr"/>
            <a:endParaRPr lang="en-US" sz="2000" dirty="0">
              <a:solidFill>
                <a:schemeClr val="tx1"/>
              </a:solidFill>
            </a:endParaRPr>
          </a:p>
        </p:txBody>
      </p:sp>
      <p:sp>
        <p:nvSpPr>
          <p:cNvPr id="8" name="Rounded Rectangle 7"/>
          <p:cNvSpPr/>
          <p:nvPr/>
        </p:nvSpPr>
        <p:spPr>
          <a:xfrm>
            <a:off x="914400" y="4495800"/>
            <a:ext cx="7239000" cy="1066800"/>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Application Security</a:t>
            </a:r>
            <a:endParaRPr lang="en-US" sz="2400" dirty="0"/>
          </a:p>
        </p:txBody>
      </p:sp>
    </p:spTree>
    <p:extLst>
      <p:ext uri="{BB962C8B-B14F-4D97-AF65-F5344CB8AC3E}">
        <p14:creationId xmlns:p14="http://schemas.microsoft.com/office/powerpoint/2010/main" val="142383991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Who </a:t>
            </a:r>
            <a:r>
              <a:rPr lang="en-US" dirty="0" smtClean="0"/>
              <a:t>Actually Utilize </a:t>
            </a:r>
            <a:r>
              <a:rPr lang="en-US" dirty="0" err="1" smtClean="0"/>
              <a:t>Appsec</a:t>
            </a:r>
            <a:r>
              <a:rPr lang="en-US" dirty="0" smtClean="0"/>
              <a:t> Budget</a:t>
            </a:r>
            <a:r>
              <a:rPr lang="en-US" dirty="0"/>
              <a:t>?</a:t>
            </a:r>
          </a:p>
        </p:txBody>
      </p:sp>
      <p:sp>
        <p:nvSpPr>
          <p:cNvPr id="3" name="Content Placeholder 2"/>
          <p:cNvSpPr>
            <a:spLocks noGrp="1"/>
          </p:cNvSpPr>
          <p:nvPr>
            <p:ph idx="1"/>
          </p:nvPr>
        </p:nvSpPr>
        <p:spPr/>
        <p:txBody>
          <a:bodyPr/>
          <a:lstStyle/>
          <a:p>
            <a:r>
              <a:rPr lang="en-US" dirty="0" smtClean="0"/>
              <a:t>Compliance team</a:t>
            </a:r>
            <a:endParaRPr lang="en-US" dirty="0"/>
          </a:p>
          <a:p>
            <a:r>
              <a:rPr lang="en-US" dirty="0"/>
              <a:t>Infrastructure security team</a:t>
            </a:r>
          </a:p>
          <a:p>
            <a:r>
              <a:rPr lang="en-US" dirty="0"/>
              <a:t>Infrastructure team </a:t>
            </a:r>
          </a:p>
          <a:p>
            <a:r>
              <a:rPr lang="en-US" dirty="0" smtClean="0"/>
              <a:t>Physical </a:t>
            </a:r>
            <a:r>
              <a:rPr lang="en-US" dirty="0"/>
              <a:t>security team</a:t>
            </a:r>
          </a:p>
          <a:p>
            <a:r>
              <a:rPr lang="en-US" dirty="0"/>
              <a:t>Development team</a:t>
            </a:r>
          </a:p>
          <a:p>
            <a:r>
              <a:rPr lang="en-US" dirty="0" smtClean="0"/>
              <a:t>Application Security team ??? – There is no such team</a:t>
            </a:r>
            <a:endParaRPr lang="en-US" dirty="0"/>
          </a:p>
        </p:txBody>
      </p:sp>
    </p:spTree>
    <p:extLst>
      <p:ext uri="{BB962C8B-B14F-4D97-AF65-F5344CB8AC3E}">
        <p14:creationId xmlns:p14="http://schemas.microsoft.com/office/powerpoint/2010/main" val="164281229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Which Security Tool is a Silver Bullet?</a:t>
            </a:r>
            <a:endParaRPr lang="en-US" dirty="0"/>
          </a:p>
        </p:txBody>
      </p:sp>
      <p:pic>
        <p:nvPicPr>
          <p:cNvPr id="4098" name="Picture 2" descr="C:\Users\162878\AppData\Local\Microsoft\Windows\Temporary Internet Files\Content.IE5\63V3Q6W1\MP900314121[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67400" y="2003486"/>
            <a:ext cx="2960841" cy="2960841"/>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064" y="1612237"/>
            <a:ext cx="3112163" cy="3112163"/>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000" y="2057400"/>
            <a:ext cx="3439959" cy="3414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ounded Rectangle 6"/>
          <p:cNvSpPr/>
          <p:nvPr/>
        </p:nvSpPr>
        <p:spPr>
          <a:xfrm>
            <a:off x="533400" y="5638800"/>
            <a:ext cx="8153400" cy="685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99.99 v/s 99.9999, each additional 9 costs a lot</a:t>
            </a:r>
            <a:endParaRPr lang="en-US" sz="2800" dirty="0"/>
          </a:p>
        </p:txBody>
      </p:sp>
    </p:spTree>
    <p:extLst>
      <p:ext uri="{BB962C8B-B14F-4D97-AF65-F5344CB8AC3E}">
        <p14:creationId xmlns:p14="http://schemas.microsoft.com/office/powerpoint/2010/main" val="413934795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idx="1"/>
          </p:nvPr>
        </p:nvSpPr>
        <p:spPr/>
        <p:txBody>
          <a:bodyPr/>
          <a:lstStyle/>
          <a:p>
            <a:r>
              <a:rPr lang="en-US" dirty="0"/>
              <a:t>Background</a:t>
            </a:r>
          </a:p>
          <a:p>
            <a:r>
              <a:rPr lang="en-US" dirty="0"/>
              <a:t>Application Security Budget</a:t>
            </a:r>
          </a:p>
          <a:p>
            <a:r>
              <a:rPr lang="en-US" dirty="0">
                <a:solidFill>
                  <a:schemeClr val="tx2">
                    <a:lumMod val="60000"/>
                    <a:lumOff val="40000"/>
                  </a:schemeClr>
                </a:solidFill>
              </a:rPr>
              <a:t>Suggestions to Improve Investment</a:t>
            </a:r>
          </a:p>
          <a:p>
            <a:r>
              <a:rPr lang="en-US" dirty="0" smtClean="0"/>
              <a:t>Q &amp; A</a:t>
            </a:r>
            <a:endParaRPr lang="en-US" dirty="0"/>
          </a:p>
        </p:txBody>
      </p:sp>
    </p:spTree>
    <p:extLst>
      <p:ext uri="{BB962C8B-B14F-4D97-AF65-F5344CB8AC3E}">
        <p14:creationId xmlns:p14="http://schemas.microsoft.com/office/powerpoint/2010/main" val="95850411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Increase Adoption Rate</a:t>
            </a:r>
            <a:endParaRPr lang="en-US" dirty="0"/>
          </a:p>
        </p:txBody>
      </p:sp>
      <p:sp>
        <p:nvSpPr>
          <p:cNvPr id="3" name="Content Placeholder 2"/>
          <p:cNvSpPr>
            <a:spLocks noGrp="1"/>
          </p:cNvSpPr>
          <p:nvPr>
            <p:ph idx="1"/>
          </p:nvPr>
        </p:nvSpPr>
        <p:spPr>
          <a:xfrm>
            <a:off x="3581400" y="1600200"/>
            <a:ext cx="5257800" cy="4525963"/>
          </a:xfrm>
        </p:spPr>
        <p:txBody>
          <a:bodyPr>
            <a:normAutofit/>
          </a:bodyPr>
          <a:lstStyle/>
          <a:p>
            <a:r>
              <a:rPr lang="en-US" dirty="0" smtClean="0"/>
              <a:t>By showing proper business case to decision makers</a:t>
            </a:r>
          </a:p>
          <a:p>
            <a:r>
              <a:rPr lang="en-US" dirty="0" smtClean="0"/>
              <a:t>Using Evangelists </a:t>
            </a:r>
          </a:p>
          <a:p>
            <a:r>
              <a:rPr lang="en-US" dirty="0" smtClean="0"/>
              <a:t>Building and sharing success story</a:t>
            </a:r>
          </a:p>
          <a:p>
            <a:r>
              <a:rPr lang="en-US" dirty="0" smtClean="0"/>
              <a:t>Retaining skilled resources</a:t>
            </a:r>
          </a:p>
          <a:p>
            <a:r>
              <a:rPr lang="en-US" dirty="0" smtClean="0"/>
              <a:t>Mandating security signoff</a:t>
            </a:r>
            <a:endParaRPr lang="en-US" dirty="0"/>
          </a:p>
        </p:txBody>
      </p:sp>
      <p:grpSp>
        <p:nvGrpSpPr>
          <p:cNvPr id="4" name="Group 3"/>
          <p:cNvGrpSpPr>
            <a:grpSpLocks noChangeAspect="1"/>
          </p:cNvGrpSpPr>
          <p:nvPr/>
        </p:nvGrpSpPr>
        <p:grpSpPr>
          <a:xfrm>
            <a:off x="381000" y="1828800"/>
            <a:ext cx="2971800" cy="3081744"/>
            <a:chOff x="838200" y="2057400"/>
            <a:chExt cx="1763556" cy="1828800"/>
          </a:xfrm>
        </p:grpSpPr>
        <p:pic>
          <p:nvPicPr>
            <p:cNvPr id="5" name="Picture 4" descr="C:\Users\162878\AppData\Local\Microsoft\Windows\Temporary Internet Files\Content.IE5\VL0CXEFQ\MC900432610[1].png"/>
            <p:cNvPicPr>
              <a:picLocks noChangeAspect="1" noChangeArrowheads="1"/>
            </p:cNvPicPr>
            <p:nvPr/>
          </p:nvPicPr>
          <p:blipFill>
            <a:blip r:embed="rId2">
              <a:duotone>
                <a:prstClr val="black"/>
                <a:schemeClr val="tx2">
                  <a:lumMod val="60000"/>
                  <a:lumOff val="40000"/>
                  <a:tint val="45000"/>
                  <a:satMod val="400000"/>
                </a:schemeClr>
              </a:duotone>
              <a:lum contrast="40000"/>
            </a:blip>
            <a:srcRect/>
            <a:stretch>
              <a:fillRect/>
            </a:stretch>
          </p:blipFill>
          <p:spPr bwMode="auto">
            <a:xfrm>
              <a:off x="838200" y="2124075"/>
              <a:ext cx="1763556" cy="1762125"/>
            </a:xfrm>
            <a:prstGeom prst="rect">
              <a:avLst/>
            </a:prstGeom>
            <a:noFill/>
            <a:ln w="9525">
              <a:noFill/>
              <a:miter lim="800000"/>
              <a:headEnd/>
              <a:tailEnd/>
            </a:ln>
          </p:spPr>
        </p:pic>
        <p:grpSp>
          <p:nvGrpSpPr>
            <p:cNvPr id="6" name="Group 70"/>
            <p:cNvGrpSpPr/>
            <p:nvPr/>
          </p:nvGrpSpPr>
          <p:grpSpPr>
            <a:xfrm>
              <a:off x="957978" y="2057400"/>
              <a:ext cx="1524000" cy="685800"/>
              <a:chOff x="762000" y="3886200"/>
              <a:chExt cx="1905000" cy="609600"/>
            </a:xfrm>
          </p:grpSpPr>
          <p:sp>
            <p:nvSpPr>
              <p:cNvPr id="7" name="Freeform 25"/>
              <p:cNvSpPr>
                <a:spLocks/>
              </p:cNvSpPr>
              <p:nvPr/>
            </p:nvSpPr>
            <p:spPr bwMode="auto">
              <a:xfrm>
                <a:off x="762000" y="3886200"/>
                <a:ext cx="1905000" cy="609600"/>
              </a:xfrm>
              <a:custGeom>
                <a:avLst/>
                <a:gdLst/>
                <a:ahLst/>
                <a:cxnLst>
                  <a:cxn ang="0">
                    <a:pos x="731" y="284"/>
                  </a:cxn>
                  <a:cxn ang="0">
                    <a:pos x="709" y="207"/>
                  </a:cxn>
                  <a:cxn ang="0">
                    <a:pos x="688" y="143"/>
                  </a:cxn>
                  <a:cxn ang="0">
                    <a:pos x="666" y="91"/>
                  </a:cxn>
                  <a:cxn ang="0">
                    <a:pos x="644" y="50"/>
                  </a:cxn>
                  <a:cxn ang="0">
                    <a:pos x="619" y="22"/>
                  </a:cxn>
                  <a:cxn ang="0">
                    <a:pos x="591" y="4"/>
                  </a:cxn>
                  <a:cxn ang="0">
                    <a:pos x="561" y="0"/>
                  </a:cxn>
                  <a:cxn ang="0">
                    <a:pos x="534" y="3"/>
                  </a:cxn>
                  <a:cxn ang="0">
                    <a:pos x="512" y="15"/>
                  </a:cxn>
                  <a:cxn ang="0">
                    <a:pos x="489" y="31"/>
                  </a:cxn>
                  <a:cxn ang="0">
                    <a:pos x="467" y="52"/>
                  </a:cxn>
                  <a:cxn ang="0">
                    <a:pos x="446" y="52"/>
                  </a:cxn>
                  <a:cxn ang="0">
                    <a:pos x="423" y="31"/>
                  </a:cxn>
                  <a:cxn ang="0">
                    <a:pos x="400" y="15"/>
                  </a:cxn>
                  <a:cxn ang="0">
                    <a:pos x="378" y="3"/>
                  </a:cxn>
                  <a:cxn ang="0">
                    <a:pos x="350" y="0"/>
                  </a:cxn>
                  <a:cxn ang="0">
                    <a:pos x="319" y="4"/>
                  </a:cxn>
                  <a:cxn ang="0">
                    <a:pos x="292" y="22"/>
                  </a:cxn>
                  <a:cxn ang="0">
                    <a:pos x="266" y="50"/>
                  </a:cxn>
                  <a:cxn ang="0">
                    <a:pos x="243" y="92"/>
                  </a:cxn>
                  <a:cxn ang="0">
                    <a:pos x="222" y="145"/>
                  </a:cxn>
                  <a:cxn ang="0">
                    <a:pos x="200" y="211"/>
                  </a:cxn>
                  <a:cxn ang="0">
                    <a:pos x="180" y="289"/>
                  </a:cxn>
                  <a:cxn ang="0">
                    <a:pos x="130" y="349"/>
                  </a:cxn>
                  <a:cxn ang="0">
                    <a:pos x="68" y="388"/>
                  </a:cxn>
                  <a:cxn ang="0">
                    <a:pos x="25" y="432"/>
                  </a:cxn>
                  <a:cxn ang="0">
                    <a:pos x="2" y="479"/>
                  </a:cxn>
                  <a:cxn ang="0">
                    <a:pos x="1" y="517"/>
                  </a:cxn>
                  <a:cxn ang="0">
                    <a:pos x="7" y="543"/>
                  </a:cxn>
                  <a:cxn ang="0">
                    <a:pos x="18" y="568"/>
                  </a:cxn>
                  <a:cxn ang="0">
                    <a:pos x="36" y="591"/>
                  </a:cxn>
                  <a:cxn ang="0">
                    <a:pos x="61" y="616"/>
                  </a:cxn>
                  <a:cxn ang="0">
                    <a:pos x="98" y="643"/>
                  </a:cxn>
                  <a:cxn ang="0">
                    <a:pos x="141" y="666"/>
                  </a:cxn>
                  <a:cxn ang="0">
                    <a:pos x="189" y="685"/>
                  </a:cxn>
                  <a:cxn ang="0">
                    <a:pos x="243" y="702"/>
                  </a:cxn>
                  <a:cxn ang="0">
                    <a:pos x="302" y="713"/>
                  </a:cxn>
                  <a:cxn ang="0">
                    <a:pos x="363" y="722"/>
                  </a:cxn>
                  <a:cxn ang="0">
                    <a:pos x="429" y="727"/>
                  </a:cxn>
                  <a:cxn ang="0">
                    <a:pos x="495" y="727"/>
                  </a:cxn>
                  <a:cxn ang="0">
                    <a:pos x="561" y="722"/>
                  </a:cxn>
                  <a:cxn ang="0">
                    <a:pos x="622" y="713"/>
                  </a:cxn>
                  <a:cxn ang="0">
                    <a:pos x="681" y="702"/>
                  </a:cxn>
                  <a:cxn ang="0">
                    <a:pos x="735" y="685"/>
                  </a:cxn>
                  <a:cxn ang="0">
                    <a:pos x="784" y="666"/>
                  </a:cxn>
                  <a:cxn ang="0">
                    <a:pos x="826" y="643"/>
                  </a:cxn>
                  <a:cxn ang="0">
                    <a:pos x="863" y="616"/>
                  </a:cxn>
                  <a:cxn ang="0">
                    <a:pos x="888" y="591"/>
                  </a:cxn>
                  <a:cxn ang="0">
                    <a:pos x="906" y="568"/>
                  </a:cxn>
                  <a:cxn ang="0">
                    <a:pos x="917" y="543"/>
                  </a:cxn>
                  <a:cxn ang="0">
                    <a:pos x="923" y="517"/>
                  </a:cxn>
                  <a:cxn ang="0">
                    <a:pos x="921" y="478"/>
                  </a:cxn>
                  <a:cxn ang="0">
                    <a:pos x="897" y="428"/>
                  </a:cxn>
                  <a:cxn ang="0">
                    <a:pos x="850" y="384"/>
                  </a:cxn>
                  <a:cxn ang="0">
                    <a:pos x="782" y="344"/>
                  </a:cxn>
                </a:cxnLst>
                <a:rect l="0" t="0" r="r" b="b"/>
                <a:pathLst>
                  <a:path w="924" h="727">
                    <a:moveTo>
                      <a:pt x="741" y="327"/>
                    </a:moveTo>
                    <a:lnTo>
                      <a:pt x="731" y="284"/>
                    </a:lnTo>
                    <a:lnTo>
                      <a:pt x="719" y="244"/>
                    </a:lnTo>
                    <a:lnTo>
                      <a:pt x="709" y="207"/>
                    </a:lnTo>
                    <a:lnTo>
                      <a:pt x="698" y="174"/>
                    </a:lnTo>
                    <a:lnTo>
                      <a:pt x="688" y="143"/>
                    </a:lnTo>
                    <a:lnTo>
                      <a:pt x="678" y="115"/>
                    </a:lnTo>
                    <a:lnTo>
                      <a:pt x="666" y="91"/>
                    </a:lnTo>
                    <a:lnTo>
                      <a:pt x="656" y="69"/>
                    </a:lnTo>
                    <a:lnTo>
                      <a:pt x="644" y="50"/>
                    </a:lnTo>
                    <a:lnTo>
                      <a:pt x="631" y="34"/>
                    </a:lnTo>
                    <a:lnTo>
                      <a:pt x="619" y="22"/>
                    </a:lnTo>
                    <a:lnTo>
                      <a:pt x="606" y="11"/>
                    </a:lnTo>
                    <a:lnTo>
                      <a:pt x="591" y="4"/>
                    </a:lnTo>
                    <a:lnTo>
                      <a:pt x="577" y="1"/>
                    </a:lnTo>
                    <a:lnTo>
                      <a:pt x="561" y="0"/>
                    </a:lnTo>
                    <a:lnTo>
                      <a:pt x="544" y="1"/>
                    </a:lnTo>
                    <a:lnTo>
                      <a:pt x="534" y="3"/>
                    </a:lnTo>
                    <a:lnTo>
                      <a:pt x="523" y="8"/>
                    </a:lnTo>
                    <a:lnTo>
                      <a:pt x="512" y="15"/>
                    </a:lnTo>
                    <a:lnTo>
                      <a:pt x="500" y="22"/>
                    </a:lnTo>
                    <a:lnTo>
                      <a:pt x="489" y="31"/>
                    </a:lnTo>
                    <a:lnTo>
                      <a:pt x="477" y="41"/>
                    </a:lnTo>
                    <a:lnTo>
                      <a:pt x="467" y="52"/>
                    </a:lnTo>
                    <a:lnTo>
                      <a:pt x="456" y="63"/>
                    </a:lnTo>
                    <a:lnTo>
                      <a:pt x="446" y="52"/>
                    </a:lnTo>
                    <a:lnTo>
                      <a:pt x="434" y="41"/>
                    </a:lnTo>
                    <a:lnTo>
                      <a:pt x="423" y="31"/>
                    </a:lnTo>
                    <a:lnTo>
                      <a:pt x="411" y="22"/>
                    </a:lnTo>
                    <a:lnTo>
                      <a:pt x="400" y="15"/>
                    </a:lnTo>
                    <a:lnTo>
                      <a:pt x="388" y="8"/>
                    </a:lnTo>
                    <a:lnTo>
                      <a:pt x="378" y="3"/>
                    </a:lnTo>
                    <a:lnTo>
                      <a:pt x="368" y="1"/>
                    </a:lnTo>
                    <a:lnTo>
                      <a:pt x="350" y="0"/>
                    </a:lnTo>
                    <a:lnTo>
                      <a:pt x="334" y="1"/>
                    </a:lnTo>
                    <a:lnTo>
                      <a:pt x="319" y="4"/>
                    </a:lnTo>
                    <a:lnTo>
                      <a:pt x="305" y="12"/>
                    </a:lnTo>
                    <a:lnTo>
                      <a:pt x="292" y="22"/>
                    </a:lnTo>
                    <a:lnTo>
                      <a:pt x="279" y="36"/>
                    </a:lnTo>
                    <a:lnTo>
                      <a:pt x="266" y="50"/>
                    </a:lnTo>
                    <a:lnTo>
                      <a:pt x="255" y="70"/>
                    </a:lnTo>
                    <a:lnTo>
                      <a:pt x="243" y="92"/>
                    </a:lnTo>
                    <a:lnTo>
                      <a:pt x="233" y="117"/>
                    </a:lnTo>
                    <a:lnTo>
                      <a:pt x="222" y="145"/>
                    </a:lnTo>
                    <a:lnTo>
                      <a:pt x="211" y="176"/>
                    </a:lnTo>
                    <a:lnTo>
                      <a:pt x="200" y="211"/>
                    </a:lnTo>
                    <a:lnTo>
                      <a:pt x="190" y="249"/>
                    </a:lnTo>
                    <a:lnTo>
                      <a:pt x="180" y="289"/>
                    </a:lnTo>
                    <a:lnTo>
                      <a:pt x="168" y="333"/>
                    </a:lnTo>
                    <a:lnTo>
                      <a:pt x="130" y="349"/>
                    </a:lnTo>
                    <a:lnTo>
                      <a:pt x="97" y="367"/>
                    </a:lnTo>
                    <a:lnTo>
                      <a:pt x="68" y="388"/>
                    </a:lnTo>
                    <a:lnTo>
                      <a:pt x="44" y="409"/>
                    </a:lnTo>
                    <a:lnTo>
                      <a:pt x="25" y="432"/>
                    </a:lnTo>
                    <a:lnTo>
                      <a:pt x="11" y="455"/>
                    </a:lnTo>
                    <a:lnTo>
                      <a:pt x="2" y="479"/>
                    </a:lnTo>
                    <a:lnTo>
                      <a:pt x="0" y="505"/>
                    </a:lnTo>
                    <a:lnTo>
                      <a:pt x="1" y="517"/>
                    </a:lnTo>
                    <a:lnTo>
                      <a:pt x="3" y="530"/>
                    </a:lnTo>
                    <a:lnTo>
                      <a:pt x="7" y="543"/>
                    </a:lnTo>
                    <a:lnTo>
                      <a:pt x="11" y="555"/>
                    </a:lnTo>
                    <a:lnTo>
                      <a:pt x="18" y="568"/>
                    </a:lnTo>
                    <a:lnTo>
                      <a:pt x="26" y="579"/>
                    </a:lnTo>
                    <a:lnTo>
                      <a:pt x="36" y="591"/>
                    </a:lnTo>
                    <a:lnTo>
                      <a:pt x="46" y="602"/>
                    </a:lnTo>
                    <a:lnTo>
                      <a:pt x="61" y="616"/>
                    </a:lnTo>
                    <a:lnTo>
                      <a:pt x="78" y="630"/>
                    </a:lnTo>
                    <a:lnTo>
                      <a:pt x="98" y="643"/>
                    </a:lnTo>
                    <a:lnTo>
                      <a:pt x="119" y="654"/>
                    </a:lnTo>
                    <a:lnTo>
                      <a:pt x="141" y="666"/>
                    </a:lnTo>
                    <a:lnTo>
                      <a:pt x="165" y="676"/>
                    </a:lnTo>
                    <a:lnTo>
                      <a:pt x="189" y="685"/>
                    </a:lnTo>
                    <a:lnTo>
                      <a:pt x="215" y="694"/>
                    </a:lnTo>
                    <a:lnTo>
                      <a:pt x="243" y="702"/>
                    </a:lnTo>
                    <a:lnTo>
                      <a:pt x="272" y="707"/>
                    </a:lnTo>
                    <a:lnTo>
                      <a:pt x="302" y="713"/>
                    </a:lnTo>
                    <a:lnTo>
                      <a:pt x="332" y="719"/>
                    </a:lnTo>
                    <a:lnTo>
                      <a:pt x="363" y="722"/>
                    </a:lnTo>
                    <a:lnTo>
                      <a:pt x="395" y="725"/>
                    </a:lnTo>
                    <a:lnTo>
                      <a:pt x="429" y="727"/>
                    </a:lnTo>
                    <a:lnTo>
                      <a:pt x="462" y="727"/>
                    </a:lnTo>
                    <a:lnTo>
                      <a:pt x="495" y="727"/>
                    </a:lnTo>
                    <a:lnTo>
                      <a:pt x="529" y="725"/>
                    </a:lnTo>
                    <a:lnTo>
                      <a:pt x="561" y="722"/>
                    </a:lnTo>
                    <a:lnTo>
                      <a:pt x="592" y="719"/>
                    </a:lnTo>
                    <a:lnTo>
                      <a:pt x="622" y="713"/>
                    </a:lnTo>
                    <a:lnTo>
                      <a:pt x="652" y="707"/>
                    </a:lnTo>
                    <a:lnTo>
                      <a:pt x="681" y="702"/>
                    </a:lnTo>
                    <a:lnTo>
                      <a:pt x="709" y="694"/>
                    </a:lnTo>
                    <a:lnTo>
                      <a:pt x="735" y="685"/>
                    </a:lnTo>
                    <a:lnTo>
                      <a:pt x="759" y="676"/>
                    </a:lnTo>
                    <a:lnTo>
                      <a:pt x="784" y="666"/>
                    </a:lnTo>
                    <a:lnTo>
                      <a:pt x="805" y="654"/>
                    </a:lnTo>
                    <a:lnTo>
                      <a:pt x="826" y="643"/>
                    </a:lnTo>
                    <a:lnTo>
                      <a:pt x="846" y="630"/>
                    </a:lnTo>
                    <a:lnTo>
                      <a:pt x="863" y="616"/>
                    </a:lnTo>
                    <a:lnTo>
                      <a:pt x="878" y="602"/>
                    </a:lnTo>
                    <a:lnTo>
                      <a:pt x="888" y="591"/>
                    </a:lnTo>
                    <a:lnTo>
                      <a:pt x="898" y="579"/>
                    </a:lnTo>
                    <a:lnTo>
                      <a:pt x="906" y="568"/>
                    </a:lnTo>
                    <a:lnTo>
                      <a:pt x="913" y="555"/>
                    </a:lnTo>
                    <a:lnTo>
                      <a:pt x="917" y="543"/>
                    </a:lnTo>
                    <a:lnTo>
                      <a:pt x="921" y="530"/>
                    </a:lnTo>
                    <a:lnTo>
                      <a:pt x="923" y="517"/>
                    </a:lnTo>
                    <a:lnTo>
                      <a:pt x="924" y="505"/>
                    </a:lnTo>
                    <a:lnTo>
                      <a:pt x="921" y="478"/>
                    </a:lnTo>
                    <a:lnTo>
                      <a:pt x="912" y="453"/>
                    </a:lnTo>
                    <a:lnTo>
                      <a:pt x="897" y="428"/>
                    </a:lnTo>
                    <a:lnTo>
                      <a:pt x="876" y="405"/>
                    </a:lnTo>
                    <a:lnTo>
                      <a:pt x="850" y="384"/>
                    </a:lnTo>
                    <a:lnTo>
                      <a:pt x="818" y="363"/>
                    </a:lnTo>
                    <a:lnTo>
                      <a:pt x="782" y="344"/>
                    </a:lnTo>
                    <a:lnTo>
                      <a:pt x="741" y="32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 name="Rectangle 7"/>
              <p:cNvSpPr/>
              <p:nvPr/>
            </p:nvSpPr>
            <p:spPr>
              <a:xfrm>
                <a:off x="1447800" y="3886200"/>
                <a:ext cx="533400" cy="76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237291320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38200"/>
            <a:ext cx="8229600" cy="1143000"/>
          </a:xfrm>
        </p:spPr>
        <p:txBody>
          <a:bodyPr>
            <a:normAutofit fontScale="90000"/>
          </a:bodyPr>
          <a:lstStyle/>
          <a:p>
            <a:r>
              <a:rPr lang="en-US" dirty="0" smtClean="0"/>
              <a:t>Assurance requirements for products and services are different</a:t>
            </a:r>
            <a:endParaRPr lang="en-US" dirty="0"/>
          </a:p>
        </p:txBody>
      </p:sp>
      <p:pic>
        <p:nvPicPr>
          <p:cNvPr id="1026" name="Picture 2" descr="C:\Users\162878\AppData\Local\Microsoft\Windows\Temporary Internet Files\Content.IE5\6F8AGVM0\MP900400574[1].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43000" y="2667000"/>
            <a:ext cx="1742661" cy="2178858"/>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descr="C:\Users\162878\AppData\Local\Microsoft\Windows\Temporary Internet Files\Content.IE5\7304TL63\MC900281096[1].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14800" y="2650300"/>
            <a:ext cx="1274378" cy="2217191"/>
          </a:xfrm>
          <a:prstGeom prst="rect">
            <a:avLst/>
          </a:prstGeom>
          <a:noFill/>
          <a:extLst>
            <a:ext uri="{909E8E84-426E-40DD-AFC4-6F175D3DCCD1}">
              <a14:hiddenFill xmlns:a14="http://schemas.microsoft.com/office/drawing/2010/main">
                <a:solidFill>
                  <a:srgbClr val="FFFFFF"/>
                </a:solidFill>
              </a14:hiddenFill>
            </a:ext>
          </a:extLst>
        </p:spPr>
      </p:pic>
      <p:sp>
        <p:nvSpPr>
          <p:cNvPr id="3" name="Rounded Rectangle 2"/>
          <p:cNvSpPr/>
          <p:nvPr/>
        </p:nvSpPr>
        <p:spPr>
          <a:xfrm>
            <a:off x="533400" y="5562600"/>
            <a:ext cx="8153400" cy="685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Understand scope and reduce effort overlap</a:t>
            </a:r>
            <a:endParaRPr lang="en-US" sz="2800" dirty="0"/>
          </a:p>
        </p:txBody>
      </p:sp>
      <p:pic>
        <p:nvPicPr>
          <p:cNvPr id="1030" name="Picture 6" descr="C:\Users\162878\AppData\Local\Microsoft\Windows\Temporary Internet Files\Content.IE5\63V3Q6W1\MC900233412[1].wm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84956" y="2369745"/>
            <a:ext cx="1768444" cy="25832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690156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Use Proven Free/Open source library</a:t>
            </a:r>
            <a:endParaRPr lang="en-US" dirty="0"/>
          </a:p>
        </p:txBody>
      </p:sp>
      <p:sp>
        <p:nvSpPr>
          <p:cNvPr id="3" name="Content Placeholder 2"/>
          <p:cNvSpPr>
            <a:spLocks noGrp="1"/>
          </p:cNvSpPr>
          <p:nvPr>
            <p:ph idx="1"/>
          </p:nvPr>
        </p:nvSpPr>
        <p:spPr/>
        <p:txBody>
          <a:bodyPr>
            <a:normAutofit/>
          </a:bodyPr>
          <a:lstStyle/>
          <a:p>
            <a:r>
              <a:rPr lang="en-US" sz="2800" dirty="0" smtClean="0"/>
              <a:t>OWASP ESAPI </a:t>
            </a:r>
            <a:r>
              <a:rPr lang="en-US" sz="2800" dirty="0"/>
              <a:t>(Source: BSD </a:t>
            </a:r>
            <a:r>
              <a:rPr lang="en-US" sz="2800" dirty="0" smtClean="0"/>
              <a:t>license, documentation</a:t>
            </a:r>
            <a:r>
              <a:rPr lang="en-US" sz="2800" dirty="0"/>
              <a:t>: Creative Commons license)</a:t>
            </a:r>
            <a:endParaRPr lang="en-US" sz="2800" dirty="0" smtClean="0"/>
          </a:p>
          <a:p>
            <a:r>
              <a:rPr lang="en-US" sz="2800" dirty="0" smtClean="0"/>
              <a:t>Microsoft </a:t>
            </a:r>
            <a:r>
              <a:rPr lang="en-US" sz="2800" dirty="0" err="1" smtClean="0"/>
              <a:t>AntiXSS</a:t>
            </a:r>
            <a:r>
              <a:rPr lang="en-US" sz="2800" dirty="0" smtClean="0"/>
              <a:t> (</a:t>
            </a:r>
            <a:r>
              <a:rPr lang="en-US" sz="2800" dirty="0"/>
              <a:t>Microsoft Public </a:t>
            </a:r>
            <a:r>
              <a:rPr lang="en-US" sz="2800" dirty="0" smtClean="0"/>
              <a:t>License)</a:t>
            </a:r>
          </a:p>
          <a:p>
            <a:r>
              <a:rPr lang="en-US" sz="2800" dirty="0"/>
              <a:t>Bouncy Castle (MIT X11 License</a:t>
            </a:r>
            <a:r>
              <a:rPr lang="en-US" sz="2800" dirty="0" smtClean="0"/>
              <a:t>)</a:t>
            </a:r>
          </a:p>
          <a:p>
            <a:r>
              <a:rPr lang="en-US" sz="2800" dirty="0" err="1" smtClean="0"/>
              <a:t>ModSecurity</a:t>
            </a:r>
            <a:r>
              <a:rPr lang="en-US" sz="2800" dirty="0"/>
              <a:t> (Apache Software License v2)</a:t>
            </a:r>
          </a:p>
          <a:p>
            <a:r>
              <a:rPr lang="en-US" sz="2800" dirty="0" err="1" smtClean="0"/>
              <a:t>OpenSSL</a:t>
            </a:r>
            <a:r>
              <a:rPr lang="en-US" sz="2800" dirty="0" smtClean="0"/>
              <a:t>, </a:t>
            </a:r>
            <a:r>
              <a:rPr lang="en-US" sz="2800" dirty="0" err="1" smtClean="0"/>
              <a:t>PhpSec</a:t>
            </a:r>
            <a:r>
              <a:rPr lang="en-US" sz="2800" dirty="0" smtClean="0"/>
              <a:t>, </a:t>
            </a:r>
            <a:r>
              <a:rPr lang="en-US" sz="2800" dirty="0"/>
              <a:t>OWASP </a:t>
            </a:r>
            <a:r>
              <a:rPr lang="en-US" sz="2800" dirty="0" err="1" smtClean="0"/>
              <a:t>AntiSamy</a:t>
            </a:r>
            <a:r>
              <a:rPr lang="en-US" sz="2800" dirty="0" smtClean="0"/>
              <a:t> </a:t>
            </a:r>
            <a:r>
              <a:rPr lang="en-US" sz="2800" dirty="0"/>
              <a:t>&amp; </a:t>
            </a:r>
            <a:r>
              <a:rPr lang="en-US" sz="2800" dirty="0" err="1" smtClean="0"/>
              <a:t>AppSensor</a:t>
            </a:r>
            <a:r>
              <a:rPr lang="en-US" sz="2800" dirty="0"/>
              <a:t> </a:t>
            </a:r>
            <a:r>
              <a:rPr lang="en-US" sz="2800" dirty="0" smtClean="0"/>
              <a:t>and so on.</a:t>
            </a:r>
            <a:endParaRPr lang="en-US" sz="2800" dirty="0"/>
          </a:p>
        </p:txBody>
      </p:sp>
    </p:spTree>
    <p:extLst>
      <p:ext uri="{BB962C8B-B14F-4D97-AF65-F5344CB8AC3E}">
        <p14:creationId xmlns:p14="http://schemas.microsoft.com/office/powerpoint/2010/main" val="96108236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idx="1"/>
          </p:nvPr>
        </p:nvSpPr>
        <p:spPr/>
        <p:txBody>
          <a:bodyPr/>
          <a:lstStyle/>
          <a:p>
            <a:r>
              <a:rPr lang="en-US" dirty="0">
                <a:solidFill>
                  <a:schemeClr val="tx2">
                    <a:lumMod val="60000"/>
                    <a:lumOff val="40000"/>
                  </a:schemeClr>
                </a:solidFill>
              </a:rPr>
              <a:t>Background</a:t>
            </a:r>
          </a:p>
          <a:p>
            <a:r>
              <a:rPr lang="en-US" dirty="0"/>
              <a:t>Application Security Budget</a:t>
            </a:r>
          </a:p>
          <a:p>
            <a:r>
              <a:rPr lang="en-US" dirty="0" smtClean="0"/>
              <a:t>Suggestions to </a:t>
            </a:r>
            <a:r>
              <a:rPr lang="en-US" dirty="0"/>
              <a:t>Improve Investment</a:t>
            </a:r>
            <a:endParaRPr lang="en-US" dirty="0" smtClean="0"/>
          </a:p>
          <a:p>
            <a:r>
              <a:rPr lang="en-US" dirty="0" smtClean="0"/>
              <a:t>Q &amp; A</a:t>
            </a:r>
            <a:endParaRPr lang="en-US" dirty="0"/>
          </a:p>
        </p:txBody>
      </p:sp>
    </p:spTree>
    <p:extLst>
      <p:ext uri="{BB962C8B-B14F-4D97-AF65-F5344CB8AC3E}">
        <p14:creationId xmlns:p14="http://schemas.microsoft.com/office/powerpoint/2010/main" val="342726797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Try open source / freeware Tools</a:t>
            </a:r>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5038" y="1600200"/>
            <a:ext cx="1503362" cy="18477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05600" y="2015465"/>
            <a:ext cx="1503362" cy="19243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96265" y="1836567"/>
            <a:ext cx="3104535" cy="160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6"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14376" y="4667176"/>
            <a:ext cx="1733624" cy="17336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7"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20322" y="3609975"/>
            <a:ext cx="2105025" cy="1038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8"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76466" y="4028823"/>
            <a:ext cx="3838934" cy="22854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4"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7200" y="3724870"/>
            <a:ext cx="1143000" cy="11519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0" name="Picture 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200400" y="4953000"/>
            <a:ext cx="1600200" cy="857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3160586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Role based Training</a:t>
            </a:r>
            <a:endParaRPr lang="en-US" dirty="0"/>
          </a:p>
        </p:txBody>
      </p:sp>
      <p:sp>
        <p:nvSpPr>
          <p:cNvPr id="3" name="Content Placeholder 2"/>
          <p:cNvSpPr>
            <a:spLocks noGrp="1"/>
          </p:cNvSpPr>
          <p:nvPr>
            <p:ph sz="half" idx="1"/>
          </p:nvPr>
        </p:nvSpPr>
        <p:spPr/>
        <p:txBody>
          <a:bodyPr>
            <a:normAutofit lnSpcReduction="10000"/>
          </a:bodyPr>
          <a:lstStyle/>
          <a:p>
            <a:pPr marL="0" indent="0">
              <a:buNone/>
            </a:pPr>
            <a:r>
              <a:rPr lang="en-US" b="1" dirty="0" smtClean="0"/>
              <a:t>Free</a:t>
            </a:r>
          </a:p>
          <a:p>
            <a:r>
              <a:rPr lang="en-US" dirty="0" smtClean="0"/>
              <a:t>Online webinars</a:t>
            </a:r>
            <a:endParaRPr lang="en-US" dirty="0"/>
          </a:p>
          <a:p>
            <a:r>
              <a:rPr lang="en-US" dirty="0" smtClean="0"/>
              <a:t>Tool </a:t>
            </a:r>
            <a:r>
              <a:rPr lang="en-US" dirty="0"/>
              <a:t>training from </a:t>
            </a:r>
            <a:r>
              <a:rPr lang="en-US" dirty="0" smtClean="0"/>
              <a:t>vendors</a:t>
            </a:r>
          </a:p>
          <a:p>
            <a:r>
              <a:rPr lang="en-US" dirty="0" smtClean="0"/>
              <a:t>Expert lectures</a:t>
            </a:r>
          </a:p>
          <a:p>
            <a:pPr marL="0" indent="0">
              <a:buNone/>
            </a:pPr>
            <a:r>
              <a:rPr lang="en-US" b="1" dirty="0" smtClean="0"/>
              <a:t>Paid</a:t>
            </a:r>
            <a:endParaRPr lang="en-US" b="1" dirty="0"/>
          </a:p>
          <a:p>
            <a:r>
              <a:rPr lang="en-US" dirty="0"/>
              <a:t>Conferences like </a:t>
            </a:r>
            <a:r>
              <a:rPr lang="en-US" dirty="0" err="1" smtClean="0"/>
              <a:t>NullCon</a:t>
            </a:r>
            <a:r>
              <a:rPr lang="en-US" dirty="0"/>
              <a:t>, </a:t>
            </a:r>
            <a:r>
              <a:rPr lang="en-US" dirty="0" err="1"/>
              <a:t>blackhat</a:t>
            </a:r>
            <a:endParaRPr lang="en-US" dirty="0"/>
          </a:p>
          <a:p>
            <a:r>
              <a:rPr lang="en-US" dirty="0"/>
              <a:t>Workshops </a:t>
            </a:r>
            <a:r>
              <a:rPr lang="en-US" dirty="0" smtClean="0"/>
              <a:t>(Corporate</a:t>
            </a:r>
            <a:r>
              <a:rPr lang="en-US" dirty="0"/>
              <a:t>, </a:t>
            </a:r>
            <a:r>
              <a:rPr lang="en-US" dirty="0" smtClean="0"/>
              <a:t>Professional services)</a:t>
            </a:r>
            <a:endParaRPr lang="en-US" dirty="0"/>
          </a:p>
        </p:txBody>
      </p:sp>
      <p:sp>
        <p:nvSpPr>
          <p:cNvPr id="5" name="Content Placeholder 4"/>
          <p:cNvSpPr txBox="1">
            <a:spLocks noGrp="1"/>
          </p:cNvSpPr>
          <p:nvPr>
            <p:ph sz="half" idx="2"/>
          </p:nvPr>
        </p:nvSpPr>
        <p:spPr>
          <a:xfrm>
            <a:off x="4419600" y="1600200"/>
            <a:ext cx="4495800" cy="4918269"/>
          </a:xfrm>
          <a:prstGeom prst="rect">
            <a:avLst/>
          </a:prstGeom>
          <a:noFill/>
          <a:ln>
            <a:noFill/>
          </a:ln>
        </p:spPr>
        <p:txBody>
          <a:bodyPr wrap="square" rtlCol="0">
            <a:spAutoFit/>
          </a:bodyPr>
          <a:lstStyle/>
          <a:p>
            <a:pPr marL="0" indent="0">
              <a:buNone/>
            </a:pPr>
            <a:r>
              <a:rPr lang="en-US" b="1" dirty="0" smtClean="0"/>
              <a:t>Free Training Material</a:t>
            </a:r>
          </a:p>
          <a:p>
            <a:r>
              <a:rPr lang="en-US" dirty="0" smtClean="0"/>
              <a:t>OWASP Tutorial Videos</a:t>
            </a:r>
          </a:p>
          <a:p>
            <a:r>
              <a:rPr lang="en-US" dirty="0" smtClean="0"/>
              <a:t>Microsoft SDL videos and presentations</a:t>
            </a:r>
          </a:p>
          <a:p>
            <a:r>
              <a:rPr lang="en-US" dirty="0" smtClean="0"/>
              <a:t>SecurityTube.net</a:t>
            </a:r>
          </a:p>
          <a:p>
            <a:r>
              <a:rPr lang="en-US" dirty="0" err="1" smtClean="0"/>
              <a:t>Webgoat</a:t>
            </a:r>
            <a:r>
              <a:rPr lang="en-US" dirty="0" smtClean="0"/>
              <a:t> type applications</a:t>
            </a:r>
          </a:p>
          <a:p>
            <a:r>
              <a:rPr lang="en-US" dirty="0" smtClean="0"/>
              <a:t>Security conference presentations / video</a:t>
            </a:r>
          </a:p>
          <a:p>
            <a:r>
              <a:rPr lang="en-US" dirty="0" smtClean="0"/>
              <a:t>OWASP Podcast, </a:t>
            </a:r>
            <a:r>
              <a:rPr lang="en-US" dirty="0" err="1" smtClean="0"/>
              <a:t>Cigital</a:t>
            </a:r>
            <a:r>
              <a:rPr lang="en-US" dirty="0" smtClean="0"/>
              <a:t> silver-bullet podcast</a:t>
            </a:r>
            <a:endParaRPr lang="en-US" dirty="0"/>
          </a:p>
        </p:txBody>
      </p:sp>
    </p:spTree>
    <p:extLst>
      <p:ext uri="{BB962C8B-B14F-4D97-AF65-F5344CB8AC3E}">
        <p14:creationId xmlns:p14="http://schemas.microsoft.com/office/powerpoint/2010/main" val="311190773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85800"/>
            <a:ext cx="8229600" cy="2011362"/>
          </a:xfrm>
        </p:spPr>
        <p:txBody>
          <a:bodyPr>
            <a:normAutofit fontScale="90000"/>
          </a:bodyPr>
          <a:lstStyle/>
          <a:p>
            <a:r>
              <a:rPr lang="en-US" dirty="0" smtClean="0"/>
              <a:t>Educate Application Architects and </a:t>
            </a:r>
            <a:r>
              <a:rPr lang="en-US" dirty="0"/>
              <a:t>Infrastructure Security</a:t>
            </a:r>
            <a:r>
              <a:rPr lang="en-US" dirty="0" smtClean="0"/>
              <a:t> Managers on Application Security</a:t>
            </a:r>
            <a:endParaRPr lang="en-US" dirty="0"/>
          </a:p>
        </p:txBody>
      </p:sp>
      <p:pic>
        <p:nvPicPr>
          <p:cNvPr id="5122" name="Picture 2" descr="C:\Users\162878\AppData\Local\Microsoft\Windows\Temporary Internet Files\Content.IE5\M8GG0VLW\MC900280507[1].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29200" y="3048000"/>
            <a:ext cx="3027630" cy="2701392"/>
          </a:xfrm>
          <a:prstGeom prst="rect">
            <a:avLst/>
          </a:prstGeom>
          <a:noFill/>
          <a:extLst>
            <a:ext uri="{909E8E84-426E-40DD-AFC4-6F175D3DCCD1}">
              <a14:hiddenFill xmlns:a14="http://schemas.microsoft.com/office/drawing/2010/main">
                <a:solidFill>
                  <a:srgbClr val="FFFFFF"/>
                </a:solidFill>
              </a14:hiddenFill>
            </a:ext>
          </a:extLst>
        </p:spPr>
      </p:pic>
      <p:pic>
        <p:nvPicPr>
          <p:cNvPr id="5123" name="Picture 3" descr="C:\Users\162878\AppData\Local\Microsoft\Windows\Temporary Internet Files\Content.IE5\7304TL63\MC900365838[1].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90600" y="3082392"/>
            <a:ext cx="2590800" cy="2590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138399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Learning from Selective Online Sources</a:t>
            </a:r>
            <a:endParaRPr lang="en-US" dirty="0"/>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1853084"/>
            <a:ext cx="1457325" cy="20610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50" name="Picture 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24400" y="1853084"/>
            <a:ext cx="1514399" cy="204170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51"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05600" y="1853085"/>
            <a:ext cx="1556690" cy="2109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52" name="Picture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19400" y="1853085"/>
            <a:ext cx="1456589" cy="20610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990600" y="4572000"/>
            <a:ext cx="7391400" cy="1384995"/>
          </a:xfrm>
          <a:prstGeom prst="rect">
            <a:avLst/>
          </a:prstGeom>
          <a:noFill/>
        </p:spPr>
        <p:txBody>
          <a:bodyPr wrap="square" rtlCol="0">
            <a:spAutoFit/>
          </a:bodyPr>
          <a:lstStyle/>
          <a:p>
            <a:r>
              <a:rPr lang="en-US" sz="2800" dirty="0" smtClean="0"/>
              <a:t>OWASP RSS Feed, </a:t>
            </a:r>
            <a:r>
              <a:rPr lang="en-US" sz="2800" dirty="0" err="1" smtClean="0"/>
              <a:t>seclist</a:t>
            </a:r>
            <a:endParaRPr lang="en-US" sz="2800" dirty="0" smtClean="0"/>
          </a:p>
          <a:p>
            <a:r>
              <a:rPr lang="en-US" sz="2800" dirty="0" smtClean="0"/>
              <a:t>Blogs: Microsoft SDL, </a:t>
            </a:r>
            <a:r>
              <a:rPr lang="en-US" sz="2800" dirty="0" err="1" smtClean="0"/>
              <a:t>Whitehatsec</a:t>
            </a:r>
            <a:r>
              <a:rPr lang="en-US" sz="2800" dirty="0" smtClean="0"/>
              <a:t>, </a:t>
            </a:r>
            <a:r>
              <a:rPr lang="en-US" sz="2800" dirty="0" err="1" smtClean="0"/>
              <a:t>Veracode</a:t>
            </a:r>
            <a:r>
              <a:rPr lang="en-US" sz="2800" dirty="0" smtClean="0"/>
              <a:t>, Bruce </a:t>
            </a:r>
            <a:r>
              <a:rPr lang="en-US" sz="2800" dirty="0" err="1" smtClean="0"/>
              <a:t>Schneier</a:t>
            </a:r>
            <a:r>
              <a:rPr lang="en-US" sz="2800" dirty="0" smtClean="0"/>
              <a:t> and so on</a:t>
            </a:r>
            <a:endParaRPr lang="en-US" sz="2800" dirty="0"/>
          </a:p>
        </p:txBody>
      </p:sp>
    </p:spTree>
    <p:extLst>
      <p:ext uri="{BB962C8B-B14F-4D97-AF65-F5344CB8AC3E}">
        <p14:creationId xmlns:p14="http://schemas.microsoft.com/office/powerpoint/2010/main" val="118412323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Incentives &amp; Reward Programs</a:t>
            </a:r>
            <a:endParaRPr lang="en-US" dirty="0"/>
          </a:p>
        </p:txBody>
      </p:sp>
      <p:pic>
        <p:nvPicPr>
          <p:cNvPr id="102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1752600"/>
            <a:ext cx="3352800" cy="4428328"/>
          </a:xfrm>
          <a:prstGeom prst="rect">
            <a:avLst/>
          </a:prstGeom>
          <a:noFill/>
          <a:ln w="3175">
            <a:solidFill>
              <a:schemeClr val="bg1">
                <a:lumMod val="50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89142" y="1752601"/>
            <a:ext cx="3569058" cy="4428328"/>
          </a:xfrm>
          <a:prstGeom prst="rect">
            <a:avLst/>
          </a:prstGeom>
          <a:noFill/>
          <a:ln w="9525">
            <a:solidFill>
              <a:schemeClr val="bg1">
                <a:lumMod val="50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0029833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Benchmark against Best Practices</a:t>
            </a:r>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1981200"/>
            <a:ext cx="1905000" cy="1905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9265" y="4572000"/>
            <a:ext cx="4114800" cy="1038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24200" y="2174532"/>
            <a:ext cx="2066925" cy="19156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4" name="Group 3"/>
          <p:cNvGrpSpPr/>
          <p:nvPr/>
        </p:nvGrpSpPr>
        <p:grpSpPr>
          <a:xfrm>
            <a:off x="5791200" y="3733800"/>
            <a:ext cx="3182707" cy="2209800"/>
            <a:chOff x="5791200" y="4343400"/>
            <a:chExt cx="3182707" cy="2209800"/>
          </a:xfrm>
        </p:grpSpPr>
        <p:pic>
          <p:nvPicPr>
            <p:cNvPr id="7173" name="Picture 5"/>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5791200" y="4343400"/>
              <a:ext cx="3182707" cy="1966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6694461" y="5968425"/>
              <a:ext cx="1611339" cy="584775"/>
            </a:xfrm>
            <a:prstGeom prst="rect">
              <a:avLst/>
            </a:prstGeom>
          </p:spPr>
          <p:txBody>
            <a:bodyPr wrap="none">
              <a:spAutoFit/>
            </a:bodyPr>
            <a:lstStyle/>
            <a:p>
              <a:r>
                <a:rPr lang="en-US" sz="3200" dirty="0"/>
                <a:t>BSIMM3</a:t>
              </a:r>
            </a:p>
          </p:txBody>
        </p:sp>
      </p:grpSp>
      <p:grpSp>
        <p:nvGrpSpPr>
          <p:cNvPr id="5" name="Group 4"/>
          <p:cNvGrpSpPr/>
          <p:nvPr/>
        </p:nvGrpSpPr>
        <p:grpSpPr>
          <a:xfrm>
            <a:off x="6259352" y="1769916"/>
            <a:ext cx="2656048" cy="2192484"/>
            <a:chOff x="6259352" y="1552576"/>
            <a:chExt cx="2656048" cy="2192484"/>
          </a:xfrm>
        </p:grpSpPr>
        <p:pic>
          <p:nvPicPr>
            <p:cNvPr id="7175"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679623" y="1552576"/>
              <a:ext cx="1778577" cy="17417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Rectangle 10"/>
            <p:cNvSpPr/>
            <p:nvPr/>
          </p:nvSpPr>
          <p:spPr>
            <a:xfrm>
              <a:off x="6259352" y="3160285"/>
              <a:ext cx="2656048" cy="584775"/>
            </a:xfrm>
            <a:prstGeom prst="rect">
              <a:avLst/>
            </a:prstGeom>
          </p:spPr>
          <p:txBody>
            <a:bodyPr wrap="none">
              <a:spAutoFit/>
            </a:bodyPr>
            <a:lstStyle/>
            <a:p>
              <a:r>
                <a:rPr lang="en-US" sz="3200" dirty="0" smtClean="0"/>
                <a:t>OWASP SAMM</a:t>
              </a:r>
              <a:endParaRPr lang="en-US" sz="3200" dirty="0"/>
            </a:p>
          </p:txBody>
        </p:sp>
      </p:grpSp>
      <p:cxnSp>
        <p:nvCxnSpPr>
          <p:cNvPr id="7" name="Straight Connector 6"/>
          <p:cNvCxnSpPr/>
          <p:nvPr/>
        </p:nvCxnSpPr>
        <p:spPr>
          <a:xfrm>
            <a:off x="5867400" y="1600200"/>
            <a:ext cx="0" cy="4343400"/>
          </a:xfrm>
          <a:prstGeom prst="line">
            <a:avLst/>
          </a:prstGeom>
          <a:ln w="762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6947150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Fault </a:t>
            </a:r>
            <a:r>
              <a:rPr lang="en-US" dirty="0"/>
              <a:t>Tolerant </a:t>
            </a:r>
            <a:r>
              <a:rPr lang="en-US" dirty="0" smtClean="0"/>
              <a:t>Development</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Create </a:t>
            </a:r>
            <a:r>
              <a:rPr lang="en-US" dirty="0" smtClean="0"/>
              <a:t>“Role </a:t>
            </a:r>
            <a:r>
              <a:rPr lang="en-US" dirty="0" smtClean="0">
                <a:sym typeface="Wingdings" pitchFamily="2" charset="2"/>
              </a:rPr>
              <a:t> F</a:t>
            </a:r>
            <a:r>
              <a:rPr lang="en-US" dirty="0" smtClean="0"/>
              <a:t>unctionality </a:t>
            </a:r>
            <a:r>
              <a:rPr lang="en-US" dirty="0" smtClean="0">
                <a:sym typeface="Wingdings" pitchFamily="2" charset="2"/>
              </a:rPr>
              <a:t> </a:t>
            </a:r>
            <a:r>
              <a:rPr lang="en-US" dirty="0" smtClean="0">
                <a:sym typeface="Wingdings" pitchFamily="2" charset="2"/>
              </a:rPr>
              <a:t>Data” </a:t>
            </a:r>
            <a:r>
              <a:rPr lang="en-US" dirty="0" smtClean="0">
                <a:sym typeface="Wingdings" pitchFamily="2" charset="2"/>
              </a:rPr>
              <a:t>matrix</a:t>
            </a:r>
            <a:endParaRPr lang="en-US" dirty="0" smtClean="0"/>
          </a:p>
          <a:p>
            <a:r>
              <a:rPr lang="en-US" dirty="0" smtClean="0"/>
              <a:t>Ensure code analyzed for quality best practices (i.e</a:t>
            </a:r>
            <a:r>
              <a:rPr lang="en-US" dirty="0" smtClean="0"/>
              <a:t>. against </a:t>
            </a:r>
            <a:r>
              <a:rPr lang="en-US" dirty="0" err="1" smtClean="0"/>
              <a:t>pmd</a:t>
            </a:r>
            <a:r>
              <a:rPr lang="en-US" dirty="0" smtClean="0"/>
              <a:t> rules) prior to </a:t>
            </a:r>
            <a:r>
              <a:rPr lang="en-US" dirty="0" smtClean="0"/>
              <a:t>check-in</a:t>
            </a:r>
            <a:endParaRPr lang="en-US" dirty="0" smtClean="0"/>
          </a:p>
          <a:p>
            <a:r>
              <a:rPr lang="en-US" dirty="0" smtClean="0"/>
              <a:t>Maintain centralized error repository and each error occurred during development &amp; unit test shall be considered as a test case for next version</a:t>
            </a:r>
          </a:p>
          <a:p>
            <a:r>
              <a:rPr lang="en-US" dirty="0"/>
              <a:t>Threat model &amp; Fuzz test all interfaces</a:t>
            </a:r>
          </a:p>
          <a:p>
            <a:r>
              <a:rPr lang="en-US" dirty="0" smtClean="0"/>
              <a:t>Log and analyze each component behavior and memory footprint before integration</a:t>
            </a:r>
          </a:p>
          <a:p>
            <a:r>
              <a:rPr lang="en-US" dirty="0" smtClean="0"/>
              <a:t>Deploy environment integrity controls and ensure suppliers also follow similar </a:t>
            </a:r>
            <a:r>
              <a:rPr lang="en-US" dirty="0" smtClean="0"/>
              <a:t>controls</a:t>
            </a:r>
            <a:endParaRPr lang="en-US" dirty="0"/>
          </a:p>
        </p:txBody>
      </p:sp>
    </p:spTree>
    <p:extLst>
      <p:ext uri="{BB962C8B-B14F-4D97-AF65-F5344CB8AC3E}">
        <p14:creationId xmlns:p14="http://schemas.microsoft.com/office/powerpoint/2010/main" val="377508647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Understand the Difference</a:t>
            </a:r>
            <a:endParaRPr lang="en-US" dirty="0"/>
          </a:p>
        </p:txBody>
      </p:sp>
      <p:sp>
        <p:nvSpPr>
          <p:cNvPr id="4" name="Rectangle 3"/>
          <p:cNvSpPr/>
          <p:nvPr/>
        </p:nvSpPr>
        <p:spPr>
          <a:xfrm>
            <a:off x="609600" y="1828800"/>
            <a:ext cx="3886200" cy="4495800"/>
          </a:xfrm>
          <a:prstGeom prst="rect">
            <a:avLst/>
          </a:prstGeom>
          <a:solidFill>
            <a:srgbClr val="FF99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solidFill>
                  <a:schemeClr val="tx1"/>
                </a:solidFill>
              </a:rPr>
              <a:t>Fault Removal</a:t>
            </a:r>
          </a:p>
          <a:p>
            <a:pPr algn="ctr"/>
            <a:endParaRPr lang="en-US" sz="3200" dirty="0">
              <a:solidFill>
                <a:schemeClr val="tx1"/>
              </a:solidFill>
            </a:endParaRPr>
          </a:p>
          <a:p>
            <a:pPr algn="ctr"/>
            <a:endParaRPr lang="en-US" sz="3200" dirty="0" smtClean="0">
              <a:solidFill>
                <a:schemeClr val="tx1"/>
              </a:solidFill>
            </a:endParaRPr>
          </a:p>
          <a:p>
            <a:pPr algn="ctr"/>
            <a:endParaRPr lang="en-US" sz="3200" dirty="0">
              <a:solidFill>
                <a:schemeClr val="tx1"/>
              </a:solidFill>
            </a:endParaRPr>
          </a:p>
          <a:p>
            <a:pPr algn="ctr"/>
            <a:endParaRPr lang="en-US" sz="3200" dirty="0" smtClean="0">
              <a:solidFill>
                <a:schemeClr val="tx1"/>
              </a:solidFill>
            </a:endParaRPr>
          </a:p>
          <a:p>
            <a:pPr algn="ctr"/>
            <a:endParaRPr lang="en-US" sz="3200" dirty="0">
              <a:solidFill>
                <a:schemeClr val="tx1"/>
              </a:solidFill>
            </a:endParaRPr>
          </a:p>
          <a:p>
            <a:pPr algn="ctr"/>
            <a:endParaRPr lang="en-US" sz="3200" dirty="0" smtClean="0">
              <a:solidFill>
                <a:schemeClr val="tx1"/>
              </a:solidFill>
            </a:endParaRPr>
          </a:p>
          <a:p>
            <a:pPr algn="ctr"/>
            <a:endParaRPr lang="en-US" sz="3200" dirty="0">
              <a:solidFill>
                <a:schemeClr val="tx1"/>
              </a:solidFill>
            </a:endParaRPr>
          </a:p>
          <a:p>
            <a:pPr algn="ctr"/>
            <a:endParaRPr lang="en-US" sz="2800" dirty="0" smtClean="0">
              <a:solidFill>
                <a:schemeClr val="tx1"/>
              </a:solidFill>
            </a:endParaRPr>
          </a:p>
        </p:txBody>
      </p:sp>
      <p:sp>
        <p:nvSpPr>
          <p:cNvPr id="6" name="TextBox 5"/>
          <p:cNvSpPr txBox="1"/>
          <p:nvPr/>
        </p:nvSpPr>
        <p:spPr>
          <a:xfrm>
            <a:off x="685800" y="2590800"/>
            <a:ext cx="3657600" cy="3539430"/>
          </a:xfrm>
          <a:prstGeom prst="rect">
            <a:avLst/>
          </a:prstGeom>
          <a:noFill/>
        </p:spPr>
        <p:txBody>
          <a:bodyPr wrap="square" rtlCol="0">
            <a:spAutoFit/>
          </a:bodyPr>
          <a:lstStyle/>
          <a:p>
            <a:pPr marL="339725" indent="-339725">
              <a:buFont typeface="Arial" pitchFamily="34" charset="0"/>
              <a:buChar char="•"/>
            </a:pPr>
            <a:r>
              <a:rPr lang="en-US" sz="2800" dirty="0"/>
              <a:t>Source Code Security Analysis</a:t>
            </a:r>
          </a:p>
          <a:p>
            <a:pPr marL="339725" indent="-339725">
              <a:buFont typeface="Arial" pitchFamily="34" charset="0"/>
              <a:buChar char="•"/>
            </a:pPr>
            <a:r>
              <a:rPr lang="en-US" sz="2800" dirty="0"/>
              <a:t>Security Testing</a:t>
            </a:r>
          </a:p>
          <a:p>
            <a:pPr marL="339725" indent="-339725">
              <a:buFont typeface="Arial" pitchFamily="34" charset="0"/>
              <a:buChar char="•"/>
            </a:pPr>
            <a:r>
              <a:rPr lang="en-US" sz="2800" dirty="0"/>
              <a:t>VA/PT</a:t>
            </a:r>
          </a:p>
          <a:p>
            <a:pPr marL="339725" indent="-339725">
              <a:buFont typeface="Arial" pitchFamily="34" charset="0"/>
              <a:buChar char="•"/>
            </a:pPr>
            <a:r>
              <a:rPr lang="en-US" sz="2800" dirty="0"/>
              <a:t>Auditing </a:t>
            </a:r>
            <a:r>
              <a:rPr lang="en-US" sz="2800" dirty="0" smtClean="0"/>
              <a:t>Host</a:t>
            </a:r>
          </a:p>
          <a:p>
            <a:pPr marL="339725" indent="-339725">
              <a:buFont typeface="Arial" pitchFamily="34" charset="0"/>
              <a:buChar char="•"/>
            </a:pPr>
            <a:r>
              <a:rPr lang="en-US" sz="2800" dirty="0" smtClean="0"/>
              <a:t>ACL &amp; Configurations Review</a:t>
            </a:r>
            <a:endParaRPr lang="en-US" sz="2800" dirty="0"/>
          </a:p>
          <a:p>
            <a:pPr marL="339725" indent="-339725">
              <a:buFont typeface="Arial" pitchFamily="34" charset="0"/>
              <a:buChar char="•"/>
            </a:pPr>
            <a:r>
              <a:rPr lang="en-US" sz="2800" dirty="0"/>
              <a:t>Periodic Scans</a:t>
            </a:r>
          </a:p>
        </p:txBody>
      </p:sp>
      <p:grpSp>
        <p:nvGrpSpPr>
          <p:cNvPr id="8" name="Group 7"/>
          <p:cNvGrpSpPr/>
          <p:nvPr/>
        </p:nvGrpSpPr>
        <p:grpSpPr>
          <a:xfrm>
            <a:off x="4800600" y="1828800"/>
            <a:ext cx="3886200" cy="4495800"/>
            <a:chOff x="4800600" y="1828800"/>
            <a:chExt cx="3886200" cy="4495800"/>
          </a:xfrm>
        </p:grpSpPr>
        <p:sp>
          <p:nvSpPr>
            <p:cNvPr id="3" name="Rectangle 2"/>
            <p:cNvSpPr/>
            <p:nvPr/>
          </p:nvSpPr>
          <p:spPr>
            <a:xfrm>
              <a:off x="4800600" y="1828800"/>
              <a:ext cx="3886200" cy="44958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1200"/>
                </a:spcBef>
              </a:pPr>
              <a:r>
                <a:rPr lang="en-US" sz="3200" dirty="0" smtClean="0">
                  <a:solidFill>
                    <a:schemeClr val="tx1"/>
                  </a:solidFill>
                </a:rPr>
                <a:t>Fault Prevention</a:t>
              </a:r>
            </a:p>
            <a:p>
              <a:pPr algn="ctr">
                <a:spcBef>
                  <a:spcPts val="1200"/>
                </a:spcBef>
              </a:pPr>
              <a:endParaRPr lang="en-US" sz="3200" dirty="0">
                <a:solidFill>
                  <a:schemeClr val="tx1"/>
                </a:solidFill>
              </a:endParaRPr>
            </a:p>
            <a:p>
              <a:pPr algn="ctr">
                <a:spcBef>
                  <a:spcPts val="1200"/>
                </a:spcBef>
              </a:pPr>
              <a:endParaRPr lang="en-US" sz="3200" dirty="0" smtClean="0">
                <a:solidFill>
                  <a:schemeClr val="tx1"/>
                </a:solidFill>
              </a:endParaRPr>
            </a:p>
            <a:p>
              <a:pPr algn="ctr">
                <a:spcBef>
                  <a:spcPts val="1200"/>
                </a:spcBef>
              </a:pPr>
              <a:endParaRPr lang="en-US" sz="3200" dirty="0">
                <a:solidFill>
                  <a:schemeClr val="tx1"/>
                </a:solidFill>
              </a:endParaRPr>
            </a:p>
            <a:p>
              <a:pPr algn="ctr">
                <a:spcBef>
                  <a:spcPts val="1200"/>
                </a:spcBef>
              </a:pPr>
              <a:endParaRPr lang="en-US" sz="3200" dirty="0" smtClean="0">
                <a:solidFill>
                  <a:schemeClr val="tx1"/>
                </a:solidFill>
              </a:endParaRPr>
            </a:p>
            <a:p>
              <a:pPr algn="ctr">
                <a:spcBef>
                  <a:spcPts val="1200"/>
                </a:spcBef>
              </a:pPr>
              <a:endParaRPr lang="en-US" sz="3200" dirty="0">
                <a:solidFill>
                  <a:schemeClr val="tx1"/>
                </a:solidFill>
              </a:endParaRPr>
            </a:p>
            <a:p>
              <a:pPr algn="ctr">
                <a:spcBef>
                  <a:spcPts val="1200"/>
                </a:spcBef>
              </a:pPr>
              <a:endParaRPr lang="en-US" sz="3200" dirty="0" smtClean="0">
                <a:solidFill>
                  <a:schemeClr val="tx1"/>
                </a:solidFill>
              </a:endParaRPr>
            </a:p>
          </p:txBody>
        </p:sp>
        <p:sp>
          <p:nvSpPr>
            <p:cNvPr id="7" name="TextBox 6"/>
            <p:cNvSpPr txBox="1"/>
            <p:nvPr/>
          </p:nvSpPr>
          <p:spPr>
            <a:xfrm>
              <a:off x="4953000" y="2590800"/>
              <a:ext cx="3429000" cy="3539430"/>
            </a:xfrm>
            <a:prstGeom prst="rect">
              <a:avLst/>
            </a:prstGeom>
            <a:noFill/>
          </p:spPr>
          <p:txBody>
            <a:bodyPr wrap="square" rtlCol="0">
              <a:spAutoFit/>
            </a:bodyPr>
            <a:lstStyle/>
            <a:p>
              <a:pPr marL="339725" indent="-339725">
                <a:buFont typeface="Arial" pitchFamily="34" charset="0"/>
                <a:buChar char="•"/>
              </a:pPr>
              <a:r>
                <a:rPr lang="en-US" sz="2800" dirty="0"/>
                <a:t>Education</a:t>
              </a:r>
            </a:p>
            <a:p>
              <a:pPr marL="339725" indent="-339725">
                <a:buFont typeface="Arial" pitchFamily="34" charset="0"/>
                <a:buChar char="•"/>
              </a:pPr>
              <a:r>
                <a:rPr lang="en-US" sz="2800" dirty="0"/>
                <a:t>Security Requirements</a:t>
              </a:r>
            </a:p>
            <a:p>
              <a:pPr marL="339725" indent="-339725">
                <a:buFont typeface="Arial" pitchFamily="34" charset="0"/>
                <a:buChar char="•"/>
              </a:pPr>
              <a:r>
                <a:rPr lang="en-US" sz="2800" dirty="0"/>
                <a:t>Threat Model</a:t>
              </a:r>
            </a:p>
            <a:p>
              <a:pPr marL="339725" indent="-339725">
                <a:buFont typeface="Arial" pitchFamily="34" charset="0"/>
                <a:buChar char="•"/>
              </a:pPr>
              <a:r>
                <a:rPr lang="en-US" sz="2800" dirty="0"/>
                <a:t>Code Generation</a:t>
              </a:r>
            </a:p>
            <a:p>
              <a:pPr marL="339725" indent="-339725">
                <a:buFont typeface="Arial" pitchFamily="34" charset="0"/>
                <a:buChar char="•"/>
              </a:pPr>
              <a:r>
                <a:rPr lang="en-US" sz="2800" dirty="0"/>
                <a:t>Reuse</a:t>
              </a:r>
            </a:p>
            <a:p>
              <a:pPr marL="339725" indent="-339725">
                <a:buFont typeface="Arial" pitchFamily="34" charset="0"/>
                <a:buChar char="•"/>
              </a:pPr>
              <a:r>
                <a:rPr lang="en-US" sz="2800" dirty="0"/>
                <a:t>Periodic Audits &amp; </a:t>
              </a:r>
              <a:r>
                <a:rPr lang="en-US" sz="2800" dirty="0" smtClean="0"/>
                <a:t>Reconciliation</a:t>
              </a:r>
              <a:endParaRPr lang="en-US" sz="2800" dirty="0"/>
            </a:p>
          </p:txBody>
        </p:sp>
      </p:grpSp>
    </p:spTree>
    <p:extLst>
      <p:ext uri="{BB962C8B-B14F-4D97-AF65-F5344CB8AC3E}">
        <p14:creationId xmlns:p14="http://schemas.microsoft.com/office/powerpoint/2010/main" val="813566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Useful Resources</a:t>
            </a:r>
            <a:endParaRPr lang="en-US" dirty="0"/>
          </a:p>
        </p:txBody>
      </p:sp>
      <p:sp>
        <p:nvSpPr>
          <p:cNvPr id="3" name="Content Placeholder 2"/>
          <p:cNvSpPr>
            <a:spLocks noGrp="1"/>
          </p:cNvSpPr>
          <p:nvPr>
            <p:ph idx="1"/>
          </p:nvPr>
        </p:nvSpPr>
        <p:spPr/>
        <p:txBody>
          <a:bodyPr>
            <a:normAutofit fontScale="62500" lnSpcReduction="20000"/>
          </a:bodyPr>
          <a:lstStyle/>
          <a:p>
            <a:r>
              <a:rPr lang="en-US" sz="3100" dirty="0" smtClean="0"/>
              <a:t>State </a:t>
            </a:r>
            <a:r>
              <a:rPr lang="en-US" sz="3100" dirty="0"/>
              <a:t>of Application Security: Immature Practices Fuel Inefficiencies, but Positive ROI Is Attainable - A Forrester Consulting Thought Leadership Paper Commissioned by Microsoft, </a:t>
            </a:r>
            <a:r>
              <a:rPr lang="en-US" sz="3100" dirty="0">
                <a:hlinkClick r:id="rId2"/>
              </a:rPr>
              <a:t>http</a:t>
            </a:r>
            <a:r>
              <a:rPr lang="en-US" sz="3100" dirty="0">
                <a:hlinkClick r:id="rId2"/>
              </a:rPr>
              <a:t>://</a:t>
            </a:r>
            <a:r>
              <a:rPr lang="en-US" sz="3100" dirty="0">
                <a:hlinkClick r:id="rId2"/>
              </a:rPr>
              <a:t>www.microsoft.com/download/en/details.aspx?id=2629</a:t>
            </a:r>
            <a:endParaRPr lang="en-US" sz="3100" dirty="0"/>
          </a:p>
          <a:p>
            <a:r>
              <a:rPr lang="en-US" sz="3100" dirty="0" smtClean="0"/>
              <a:t>Does </a:t>
            </a:r>
            <a:r>
              <a:rPr lang="en-US" sz="3100" dirty="0"/>
              <a:t>Application Security Pay? </a:t>
            </a:r>
            <a:r>
              <a:rPr lang="en-US" sz="3100" dirty="0"/>
              <a:t>Measuring the Business Impact of Software Security Assurance </a:t>
            </a:r>
            <a:r>
              <a:rPr lang="en-US" sz="3100" dirty="0" smtClean="0"/>
              <a:t>Solutions, </a:t>
            </a:r>
            <a:r>
              <a:rPr lang="en-US" sz="3100" dirty="0">
                <a:hlinkClick r:id="rId3"/>
              </a:rPr>
              <a:t>https</a:t>
            </a:r>
            <a:r>
              <a:rPr lang="en-US" sz="3100" dirty="0">
                <a:hlinkClick r:id="rId3"/>
              </a:rPr>
              <a:t>://</a:t>
            </a:r>
            <a:r>
              <a:rPr lang="en-US" sz="3100" dirty="0">
                <a:hlinkClick r:id="rId3"/>
              </a:rPr>
              <a:t>www.fortify.com/ssa-basics/why-ssa/roi_study_2010.html</a:t>
            </a:r>
            <a:endParaRPr lang="en-US" sz="3100" dirty="0"/>
          </a:p>
          <a:p>
            <a:r>
              <a:rPr lang="en-US" sz="3100" dirty="0"/>
              <a:t>The Microsoft SDL: Return on Investment, </a:t>
            </a:r>
            <a:r>
              <a:rPr lang="en-US" sz="3100" dirty="0">
                <a:hlinkClick r:id="rId4"/>
              </a:rPr>
              <a:t>http://go.microsoft.com/?</a:t>
            </a:r>
            <a:r>
              <a:rPr lang="en-US" sz="3100" dirty="0">
                <a:hlinkClick r:id="rId4"/>
              </a:rPr>
              <a:t>linkid=9696910</a:t>
            </a:r>
            <a:endParaRPr lang="en-US" sz="3100" dirty="0"/>
          </a:p>
          <a:p>
            <a:r>
              <a:rPr lang="en-US" sz="3100" dirty="0" smtClean="0"/>
              <a:t>OWASP </a:t>
            </a:r>
            <a:r>
              <a:rPr lang="en-US" sz="3100" dirty="0"/>
              <a:t>Projects, </a:t>
            </a:r>
            <a:r>
              <a:rPr lang="en-US" sz="3100" dirty="0">
                <a:hlinkClick r:id="rId5"/>
              </a:rPr>
              <a:t>https://</a:t>
            </a:r>
            <a:r>
              <a:rPr lang="en-US" sz="3100" dirty="0" smtClean="0">
                <a:hlinkClick r:id="rId5"/>
              </a:rPr>
              <a:t>www.owasp.org/index.php/Category:OWASP_Project</a:t>
            </a:r>
            <a:endParaRPr lang="en-US" sz="3100" dirty="0" smtClean="0"/>
          </a:p>
          <a:p>
            <a:r>
              <a:rPr lang="en-US" sz="3100" dirty="0"/>
              <a:t>OWASP </a:t>
            </a:r>
            <a:r>
              <a:rPr lang="en-US" sz="3100" dirty="0" smtClean="0"/>
              <a:t>Phoenix/Tools, </a:t>
            </a:r>
            <a:r>
              <a:rPr lang="en-US" sz="3100" dirty="0">
                <a:hlinkClick r:id="rId6"/>
              </a:rPr>
              <a:t>https://</a:t>
            </a:r>
            <a:r>
              <a:rPr lang="en-US" sz="3100" dirty="0" smtClean="0">
                <a:hlinkClick r:id="rId6"/>
              </a:rPr>
              <a:t>www.owasp.org/index.php/Phoenix/Tools</a:t>
            </a:r>
            <a:endParaRPr lang="en-US" sz="3100" dirty="0" smtClean="0"/>
          </a:p>
          <a:p>
            <a:r>
              <a:rPr lang="en-US" sz="3100" dirty="0" smtClean="0"/>
              <a:t>SDL </a:t>
            </a:r>
            <a:r>
              <a:rPr lang="en-US" sz="3100" dirty="0"/>
              <a:t>Developer </a:t>
            </a:r>
            <a:r>
              <a:rPr lang="en-US" sz="3100" dirty="0"/>
              <a:t>Starter kit, </a:t>
            </a:r>
            <a:r>
              <a:rPr lang="en-US" sz="3100" dirty="0">
                <a:hlinkClick r:id="rId7"/>
              </a:rPr>
              <a:t>http://</a:t>
            </a:r>
            <a:r>
              <a:rPr lang="en-US" sz="3100" dirty="0" smtClean="0">
                <a:hlinkClick r:id="rId7"/>
              </a:rPr>
              <a:t>www.microsoft.com/security/sdl/adopt/starterkit.aspx</a:t>
            </a:r>
            <a:endParaRPr lang="en-US" sz="3100" dirty="0" smtClean="0"/>
          </a:p>
          <a:p>
            <a:r>
              <a:rPr lang="en-US" sz="3100" dirty="0"/>
              <a:t>Hacking Without All the </a:t>
            </a:r>
            <a:r>
              <a:rPr lang="en-US" sz="3100" dirty="0" err="1" smtClean="0"/>
              <a:t>Jailtime</a:t>
            </a:r>
            <a:r>
              <a:rPr lang="en-US" sz="3100" dirty="0" smtClean="0"/>
              <a:t> (list of vulnerable app for learning), </a:t>
            </a:r>
            <a:r>
              <a:rPr lang="en-US" sz="3100" dirty="0">
                <a:hlinkClick r:id="rId8"/>
              </a:rPr>
              <a:t>http://ha.ckers.org/blog/20090406/hacking-without-all-the-jailtime</a:t>
            </a:r>
            <a:r>
              <a:rPr lang="en-US" sz="3100" dirty="0" smtClean="0">
                <a:hlinkClick r:id="rId8"/>
              </a:rPr>
              <a:t>/</a:t>
            </a:r>
            <a:endParaRPr lang="en-US" sz="3100" dirty="0" smtClean="0"/>
          </a:p>
          <a:p>
            <a:r>
              <a:rPr lang="en-US" dirty="0" smtClean="0"/>
              <a:t>CWE and </a:t>
            </a:r>
            <a:r>
              <a:rPr lang="en-US" dirty="0"/>
              <a:t>related efforts, </a:t>
            </a:r>
            <a:r>
              <a:rPr lang="en-US" dirty="0">
                <a:hlinkClick r:id="rId9"/>
              </a:rPr>
              <a:t>http://cwe.mitre.org</a:t>
            </a:r>
            <a:r>
              <a:rPr lang="en-US" dirty="0" smtClean="0">
                <a:hlinkClick r:id="rId9"/>
              </a:rPr>
              <a:t>/</a:t>
            </a:r>
            <a:endParaRPr lang="en-US" dirty="0" smtClean="0"/>
          </a:p>
          <a:p>
            <a:r>
              <a:rPr lang="en-US" dirty="0" smtClean="0"/>
              <a:t>Security Videos</a:t>
            </a:r>
            <a:r>
              <a:rPr lang="en-US" dirty="0"/>
              <a:t>, </a:t>
            </a:r>
            <a:r>
              <a:rPr lang="en-US" dirty="0" smtClean="0">
                <a:hlinkClick r:id="rId10"/>
              </a:rPr>
              <a:t>www.securitytube.net</a:t>
            </a:r>
            <a:endParaRPr lang="en-US" dirty="0" smtClean="0"/>
          </a:p>
        </p:txBody>
      </p:sp>
    </p:spTree>
    <p:extLst>
      <p:ext uri="{BB962C8B-B14F-4D97-AF65-F5344CB8AC3E}">
        <p14:creationId xmlns:p14="http://schemas.microsoft.com/office/powerpoint/2010/main" val="382812010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Thank you</a:t>
            </a:r>
            <a:endParaRPr lang="en-US" dirty="0"/>
          </a:p>
        </p:txBody>
      </p:sp>
      <p:sp>
        <p:nvSpPr>
          <p:cNvPr id="3" name="Subtitle 2"/>
          <p:cNvSpPr>
            <a:spLocks noGrp="1"/>
          </p:cNvSpPr>
          <p:nvPr>
            <p:ph type="subTitle" idx="1"/>
          </p:nvPr>
        </p:nvSpPr>
        <p:spPr/>
        <p:txBody>
          <a:bodyPr/>
          <a:lstStyle/>
          <a:p>
            <a:r>
              <a:rPr lang="en-US" dirty="0" err="1" smtClean="0"/>
              <a:t>Ketan</a:t>
            </a:r>
            <a:r>
              <a:rPr lang="en-US" dirty="0" smtClean="0"/>
              <a:t> </a:t>
            </a:r>
            <a:r>
              <a:rPr lang="en-US" dirty="0" err="1" smtClean="0"/>
              <a:t>Vyas</a:t>
            </a:r>
            <a:r>
              <a:rPr lang="en-US" dirty="0" smtClean="0"/>
              <a:t> (ketan.vyas@tcs.com)</a:t>
            </a:r>
            <a:endParaRPr lang="en-US" dirty="0"/>
          </a:p>
        </p:txBody>
      </p:sp>
    </p:spTree>
    <p:extLst>
      <p:ext uri="{BB962C8B-B14F-4D97-AF65-F5344CB8AC3E}">
        <p14:creationId xmlns:p14="http://schemas.microsoft.com/office/powerpoint/2010/main" val="33039716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Security is still sold NOT bought</a:t>
            </a:r>
            <a:endParaRPr lang="en-US" dirty="0"/>
          </a:p>
        </p:txBody>
      </p:sp>
      <p:grpSp>
        <p:nvGrpSpPr>
          <p:cNvPr id="3" name="Group 2"/>
          <p:cNvGrpSpPr/>
          <p:nvPr/>
        </p:nvGrpSpPr>
        <p:grpSpPr>
          <a:xfrm>
            <a:off x="2590800" y="1676400"/>
            <a:ext cx="4191000" cy="4114800"/>
            <a:chOff x="4800600" y="1219200"/>
            <a:chExt cx="4191000" cy="4114800"/>
          </a:xfrm>
        </p:grpSpPr>
        <p:pic>
          <p:nvPicPr>
            <p:cNvPr id="4" name="Picture 2" descr="C:\Users\162878\AppData\Local\Microsoft\Windows\Temporary Internet Files\Content.IE5\M8GG0VLW\MC900240341[1].wmf"/>
            <p:cNvPicPr>
              <a:picLocks noChangeAspect="1" noChangeArrowheads="1"/>
            </p:cNvPicPr>
            <p:nvPr/>
          </p:nvPicPr>
          <p:blipFill>
            <a:blip r:embed="rId2"/>
            <a:srcRect/>
            <a:stretch>
              <a:fillRect/>
            </a:stretch>
          </p:blipFill>
          <p:spPr bwMode="auto">
            <a:xfrm>
              <a:off x="4800600" y="1219200"/>
              <a:ext cx="2057400" cy="1508125"/>
            </a:xfrm>
            <a:prstGeom prst="rect">
              <a:avLst/>
            </a:prstGeom>
            <a:noFill/>
            <a:ln w="9525">
              <a:noFill/>
              <a:miter lim="800000"/>
              <a:headEnd/>
              <a:tailEnd/>
            </a:ln>
          </p:spPr>
        </p:pic>
        <p:pic>
          <p:nvPicPr>
            <p:cNvPr id="5" name="Picture 4" descr="C:\Users\162878\AppData\Local\Microsoft\Windows\Temporary Internet Files\Content.IE5\23ID8MNS\MP900443594[1].jpg"/>
            <p:cNvPicPr>
              <a:picLocks noChangeAspect="1" noChangeArrowheads="1"/>
            </p:cNvPicPr>
            <p:nvPr/>
          </p:nvPicPr>
          <p:blipFill>
            <a:blip r:embed="rId3"/>
            <a:srcRect/>
            <a:stretch>
              <a:fillRect/>
            </a:stretch>
          </p:blipFill>
          <p:spPr bwMode="auto">
            <a:xfrm>
              <a:off x="7072313" y="1428750"/>
              <a:ext cx="1919287" cy="1277938"/>
            </a:xfrm>
            <a:prstGeom prst="rect">
              <a:avLst/>
            </a:prstGeom>
            <a:noFill/>
            <a:ln w="9525">
              <a:noFill/>
              <a:miter lim="800000"/>
              <a:headEnd/>
              <a:tailEnd/>
            </a:ln>
          </p:spPr>
        </p:pic>
        <p:pic>
          <p:nvPicPr>
            <p:cNvPr id="6" name="Picture 5" descr="C:\Users\162878\AppData\Local\Microsoft\Windows\Temporary Internet Files\Content.IE5\5GMJCN9D\MP900387752[1].jpg"/>
            <p:cNvPicPr>
              <a:picLocks noChangeAspect="1" noChangeArrowheads="1"/>
            </p:cNvPicPr>
            <p:nvPr/>
          </p:nvPicPr>
          <p:blipFill>
            <a:blip r:embed="rId4"/>
            <a:srcRect/>
            <a:stretch>
              <a:fillRect/>
            </a:stretch>
          </p:blipFill>
          <p:spPr bwMode="auto">
            <a:xfrm>
              <a:off x="4800600" y="3506788"/>
              <a:ext cx="1905000" cy="1358900"/>
            </a:xfrm>
            <a:prstGeom prst="rect">
              <a:avLst/>
            </a:prstGeom>
            <a:noFill/>
            <a:ln w="9525">
              <a:noFill/>
              <a:miter lim="800000"/>
              <a:headEnd/>
              <a:tailEnd/>
            </a:ln>
          </p:spPr>
        </p:pic>
        <p:sp>
          <p:nvSpPr>
            <p:cNvPr id="7" name="TextBox 3"/>
            <p:cNvSpPr txBox="1">
              <a:spLocks noChangeArrowheads="1"/>
            </p:cNvSpPr>
            <p:nvPr/>
          </p:nvSpPr>
          <p:spPr bwMode="auto">
            <a:xfrm>
              <a:off x="5181600" y="2819400"/>
              <a:ext cx="1514475" cy="338138"/>
            </a:xfrm>
            <a:prstGeom prst="rect">
              <a:avLst/>
            </a:prstGeom>
            <a:noFill/>
            <a:ln w="9525">
              <a:noFill/>
              <a:miter lim="800000"/>
              <a:headEnd/>
              <a:tailEnd/>
            </a:ln>
          </p:spPr>
          <p:txBody>
            <a:bodyPr>
              <a:spAutoFit/>
            </a:bodyPr>
            <a:lstStyle/>
            <a:p>
              <a:pPr algn="ctr"/>
              <a:r>
                <a:rPr lang="en-US" sz="1600" dirty="0">
                  <a:latin typeface="Myriad Pro"/>
                </a:rPr>
                <a:t>Personal Data</a:t>
              </a:r>
            </a:p>
          </p:txBody>
        </p:sp>
        <p:sp>
          <p:nvSpPr>
            <p:cNvPr id="8" name="TextBox 8"/>
            <p:cNvSpPr txBox="1">
              <a:spLocks noChangeArrowheads="1"/>
            </p:cNvSpPr>
            <p:nvPr/>
          </p:nvSpPr>
          <p:spPr bwMode="auto">
            <a:xfrm>
              <a:off x="7248525" y="2836863"/>
              <a:ext cx="1514475" cy="338137"/>
            </a:xfrm>
            <a:prstGeom prst="rect">
              <a:avLst/>
            </a:prstGeom>
            <a:noFill/>
            <a:ln w="9525">
              <a:noFill/>
              <a:miter lim="800000"/>
              <a:headEnd/>
              <a:tailEnd/>
            </a:ln>
          </p:spPr>
          <p:txBody>
            <a:bodyPr>
              <a:spAutoFit/>
            </a:bodyPr>
            <a:lstStyle/>
            <a:p>
              <a:pPr algn="ctr"/>
              <a:r>
                <a:rPr lang="en-US" sz="1600">
                  <a:latin typeface="Myriad Pro"/>
                </a:rPr>
                <a:t>Finance Data</a:t>
              </a:r>
            </a:p>
          </p:txBody>
        </p:sp>
        <p:sp>
          <p:nvSpPr>
            <p:cNvPr id="9" name="TextBox 9"/>
            <p:cNvSpPr txBox="1">
              <a:spLocks noChangeArrowheads="1"/>
            </p:cNvSpPr>
            <p:nvPr/>
          </p:nvSpPr>
          <p:spPr bwMode="auto">
            <a:xfrm>
              <a:off x="5105400" y="4995863"/>
              <a:ext cx="1514475" cy="338137"/>
            </a:xfrm>
            <a:prstGeom prst="rect">
              <a:avLst/>
            </a:prstGeom>
            <a:noFill/>
            <a:ln w="9525">
              <a:noFill/>
              <a:miter lim="800000"/>
              <a:headEnd/>
              <a:tailEnd/>
            </a:ln>
          </p:spPr>
          <p:txBody>
            <a:bodyPr>
              <a:spAutoFit/>
            </a:bodyPr>
            <a:lstStyle/>
            <a:p>
              <a:pPr algn="ctr"/>
              <a:r>
                <a:rPr lang="en-US" sz="1600">
                  <a:latin typeface="Myriad Pro"/>
                </a:rPr>
                <a:t>Trade Secrets</a:t>
              </a:r>
            </a:p>
          </p:txBody>
        </p:sp>
        <p:pic>
          <p:nvPicPr>
            <p:cNvPr id="10" name="Picture 6" descr="C:\Users\162878\AppData\Local\Microsoft\Windows\Temporary Internet Files\Content.IE5\CVUE8EUO\MP900314381[1].jpg"/>
            <p:cNvPicPr>
              <a:picLocks noChangeAspect="1" noChangeArrowheads="1"/>
            </p:cNvPicPr>
            <p:nvPr/>
          </p:nvPicPr>
          <p:blipFill>
            <a:blip r:embed="rId5" cstate="print"/>
            <a:srcRect/>
            <a:stretch>
              <a:fillRect/>
            </a:stretch>
          </p:blipFill>
          <p:spPr bwMode="auto">
            <a:xfrm>
              <a:off x="7453313" y="3352800"/>
              <a:ext cx="1157287" cy="1543050"/>
            </a:xfrm>
            <a:prstGeom prst="rect">
              <a:avLst/>
            </a:prstGeom>
            <a:noFill/>
            <a:ln w="9525">
              <a:noFill/>
              <a:miter lim="800000"/>
              <a:headEnd/>
              <a:tailEnd/>
            </a:ln>
          </p:spPr>
        </p:pic>
        <p:sp>
          <p:nvSpPr>
            <p:cNvPr id="11" name="TextBox 11"/>
            <p:cNvSpPr txBox="1">
              <a:spLocks noChangeArrowheads="1"/>
            </p:cNvSpPr>
            <p:nvPr/>
          </p:nvSpPr>
          <p:spPr bwMode="auto">
            <a:xfrm>
              <a:off x="7275513" y="4995863"/>
              <a:ext cx="1512887" cy="338137"/>
            </a:xfrm>
            <a:prstGeom prst="rect">
              <a:avLst/>
            </a:prstGeom>
            <a:noFill/>
            <a:ln w="9525">
              <a:noFill/>
              <a:miter lim="800000"/>
              <a:headEnd/>
              <a:tailEnd/>
            </a:ln>
          </p:spPr>
          <p:txBody>
            <a:bodyPr>
              <a:spAutoFit/>
            </a:bodyPr>
            <a:lstStyle/>
            <a:p>
              <a:pPr algn="ctr"/>
              <a:r>
                <a:rPr lang="en-US" sz="1600">
                  <a:latin typeface="Myriad Pro"/>
                </a:rPr>
                <a:t>National Data</a:t>
              </a:r>
            </a:p>
          </p:txBody>
        </p:sp>
      </p:grpSp>
    </p:spTree>
    <p:extLst>
      <p:ext uri="{BB962C8B-B14F-4D97-AF65-F5344CB8AC3E}">
        <p14:creationId xmlns:p14="http://schemas.microsoft.com/office/powerpoint/2010/main" val="311360862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Compliance and Security</a:t>
            </a:r>
            <a:endParaRPr lang="en-US" dirty="0"/>
          </a:p>
        </p:txBody>
      </p:sp>
      <p:sp>
        <p:nvSpPr>
          <p:cNvPr id="3" name="Content Placeholder 2"/>
          <p:cNvSpPr>
            <a:spLocks noGrp="1"/>
          </p:cNvSpPr>
          <p:nvPr>
            <p:ph idx="1"/>
          </p:nvPr>
        </p:nvSpPr>
        <p:spPr>
          <a:xfrm>
            <a:off x="457200" y="1524000"/>
            <a:ext cx="8229600" cy="4525963"/>
          </a:xfrm>
        </p:spPr>
        <p:txBody>
          <a:bodyPr/>
          <a:lstStyle/>
          <a:p>
            <a:pPr marL="0" indent="0" algn="ctr">
              <a:buNone/>
            </a:pPr>
            <a:r>
              <a:rPr lang="en-US" dirty="0" smtClean="0"/>
              <a:t>What comes first?</a:t>
            </a:r>
            <a:endParaRPr lang="en-US" dirty="0"/>
          </a:p>
        </p:txBody>
      </p:sp>
      <p:grpSp>
        <p:nvGrpSpPr>
          <p:cNvPr id="4" name="Group 3"/>
          <p:cNvGrpSpPr>
            <a:grpSpLocks noChangeAspect="1"/>
          </p:cNvGrpSpPr>
          <p:nvPr/>
        </p:nvGrpSpPr>
        <p:grpSpPr bwMode="auto">
          <a:xfrm>
            <a:off x="1828800" y="1981200"/>
            <a:ext cx="5492950" cy="4356908"/>
            <a:chOff x="1440" y="1296"/>
            <a:chExt cx="2640" cy="2094"/>
          </a:xfrm>
        </p:grpSpPr>
        <p:sp>
          <p:nvSpPr>
            <p:cNvPr id="5" name="AutoShape 3"/>
            <p:cNvSpPr>
              <a:spLocks noChangeAspect="1" noChangeArrowheads="1" noTextEdit="1"/>
            </p:cNvSpPr>
            <p:nvPr/>
          </p:nvSpPr>
          <p:spPr bwMode="auto">
            <a:xfrm>
              <a:off x="1440" y="1296"/>
              <a:ext cx="2640" cy="20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Freeform 5"/>
            <p:cNvSpPr>
              <a:spLocks/>
            </p:cNvSpPr>
            <p:nvPr/>
          </p:nvSpPr>
          <p:spPr bwMode="auto">
            <a:xfrm>
              <a:off x="1440" y="1755"/>
              <a:ext cx="2574" cy="1159"/>
            </a:xfrm>
            <a:custGeom>
              <a:avLst/>
              <a:gdLst>
                <a:gd name="T0" fmla="*/ 2308 w 2574"/>
                <a:gd name="T1" fmla="*/ 227 h 1159"/>
                <a:gd name="T2" fmla="*/ 2406 w 2574"/>
                <a:gd name="T3" fmla="*/ 293 h 1159"/>
                <a:gd name="T4" fmla="*/ 2483 w 2574"/>
                <a:gd name="T5" fmla="*/ 365 h 1159"/>
                <a:gd name="T6" fmla="*/ 2538 w 2574"/>
                <a:gd name="T7" fmla="*/ 441 h 1159"/>
                <a:gd name="T8" fmla="*/ 2569 w 2574"/>
                <a:gd name="T9" fmla="*/ 523 h 1159"/>
                <a:gd name="T10" fmla="*/ 2574 w 2574"/>
                <a:gd name="T11" fmla="*/ 591 h 1159"/>
                <a:gd name="T12" fmla="*/ 2569 w 2574"/>
                <a:gd name="T13" fmla="*/ 629 h 1159"/>
                <a:gd name="T14" fmla="*/ 2541 w 2574"/>
                <a:gd name="T15" fmla="*/ 710 h 1159"/>
                <a:gd name="T16" fmla="*/ 2487 w 2574"/>
                <a:gd name="T17" fmla="*/ 788 h 1159"/>
                <a:gd name="T18" fmla="*/ 2413 w 2574"/>
                <a:gd name="T19" fmla="*/ 860 h 1159"/>
                <a:gd name="T20" fmla="*/ 2316 w 2574"/>
                <a:gd name="T21" fmla="*/ 927 h 1159"/>
                <a:gd name="T22" fmla="*/ 2202 w 2574"/>
                <a:gd name="T23" fmla="*/ 986 h 1159"/>
                <a:gd name="T24" fmla="*/ 2115 w 2574"/>
                <a:gd name="T25" fmla="*/ 1022 h 1159"/>
                <a:gd name="T26" fmla="*/ 2047 w 2574"/>
                <a:gd name="T27" fmla="*/ 1046 h 1159"/>
                <a:gd name="T28" fmla="*/ 1974 w 2574"/>
                <a:gd name="T29" fmla="*/ 1069 h 1159"/>
                <a:gd name="T30" fmla="*/ 1897 w 2574"/>
                <a:gd name="T31" fmla="*/ 1089 h 1159"/>
                <a:gd name="T32" fmla="*/ 1818 w 2574"/>
                <a:gd name="T33" fmla="*/ 1106 h 1159"/>
                <a:gd name="T34" fmla="*/ 1735 w 2574"/>
                <a:gd name="T35" fmla="*/ 1123 h 1159"/>
                <a:gd name="T36" fmla="*/ 1650 w 2574"/>
                <a:gd name="T37" fmla="*/ 1135 h 1159"/>
                <a:gd name="T38" fmla="*/ 1563 w 2574"/>
                <a:gd name="T39" fmla="*/ 1145 h 1159"/>
                <a:gd name="T40" fmla="*/ 1472 w 2574"/>
                <a:gd name="T41" fmla="*/ 1152 h 1159"/>
                <a:gd name="T42" fmla="*/ 1380 w 2574"/>
                <a:gd name="T43" fmla="*/ 1157 h 1159"/>
                <a:gd name="T44" fmla="*/ 1286 w 2574"/>
                <a:gd name="T45" fmla="*/ 1159 h 1159"/>
                <a:gd name="T46" fmla="*/ 1172 w 2574"/>
                <a:gd name="T47" fmla="*/ 1156 h 1159"/>
                <a:gd name="T48" fmla="*/ 1061 w 2574"/>
                <a:gd name="T49" fmla="*/ 1149 h 1159"/>
                <a:gd name="T50" fmla="*/ 954 w 2574"/>
                <a:gd name="T51" fmla="*/ 1139 h 1159"/>
                <a:gd name="T52" fmla="*/ 848 w 2574"/>
                <a:gd name="T53" fmla="*/ 1124 h 1159"/>
                <a:gd name="T54" fmla="*/ 748 w 2574"/>
                <a:gd name="T55" fmla="*/ 1105 h 1159"/>
                <a:gd name="T56" fmla="*/ 653 w 2574"/>
                <a:gd name="T57" fmla="*/ 1084 h 1159"/>
                <a:gd name="T58" fmla="*/ 562 w 2574"/>
                <a:gd name="T59" fmla="*/ 1057 h 1159"/>
                <a:gd name="T60" fmla="*/ 475 w 2574"/>
                <a:gd name="T61" fmla="*/ 1029 h 1159"/>
                <a:gd name="T62" fmla="*/ 395 w 2574"/>
                <a:gd name="T63" fmla="*/ 997 h 1159"/>
                <a:gd name="T64" fmla="*/ 321 w 2574"/>
                <a:gd name="T65" fmla="*/ 962 h 1159"/>
                <a:gd name="T66" fmla="*/ 244 w 2574"/>
                <a:gd name="T67" fmla="*/ 919 h 1159"/>
                <a:gd name="T68" fmla="*/ 159 w 2574"/>
                <a:gd name="T69" fmla="*/ 859 h 1159"/>
                <a:gd name="T70" fmla="*/ 92 w 2574"/>
                <a:gd name="T71" fmla="*/ 795 h 1159"/>
                <a:gd name="T72" fmla="*/ 41 w 2574"/>
                <a:gd name="T73" fmla="*/ 726 h 1159"/>
                <a:gd name="T74" fmla="*/ 11 w 2574"/>
                <a:gd name="T75" fmla="*/ 654 h 1159"/>
                <a:gd name="T76" fmla="*/ 0 w 2574"/>
                <a:gd name="T77" fmla="*/ 579 h 1159"/>
                <a:gd name="T78" fmla="*/ 17 w 2574"/>
                <a:gd name="T79" fmla="*/ 486 h 1159"/>
                <a:gd name="T80" fmla="*/ 66 w 2574"/>
                <a:gd name="T81" fmla="*/ 396 h 1159"/>
                <a:gd name="T82" fmla="*/ 145 w 2574"/>
                <a:gd name="T83" fmla="*/ 313 h 1159"/>
                <a:gd name="T84" fmla="*/ 249 w 2574"/>
                <a:gd name="T85" fmla="*/ 238 h 1159"/>
                <a:gd name="T86" fmla="*/ 377 w 2574"/>
                <a:gd name="T87" fmla="*/ 170 h 1159"/>
                <a:gd name="T88" fmla="*/ 515 w 2574"/>
                <a:gd name="T89" fmla="*/ 116 h 1159"/>
                <a:gd name="T90" fmla="*/ 660 w 2574"/>
                <a:gd name="T91" fmla="*/ 74 h 1159"/>
                <a:gd name="T92" fmla="*/ 818 w 2574"/>
                <a:gd name="T93" fmla="*/ 40 h 1159"/>
                <a:gd name="T94" fmla="*/ 986 w 2574"/>
                <a:gd name="T95" fmla="*/ 16 h 1159"/>
                <a:gd name="T96" fmla="*/ 1164 w 2574"/>
                <a:gd name="T97" fmla="*/ 3 h 1159"/>
                <a:gd name="T98" fmla="*/ 1321 w 2574"/>
                <a:gd name="T99" fmla="*/ 0 h 1159"/>
                <a:gd name="T100" fmla="*/ 1425 w 2574"/>
                <a:gd name="T101" fmla="*/ 3 h 1159"/>
                <a:gd name="T102" fmla="*/ 1525 w 2574"/>
                <a:gd name="T103" fmla="*/ 11 h 1159"/>
                <a:gd name="T104" fmla="*/ 1624 w 2574"/>
                <a:gd name="T105" fmla="*/ 20 h 1159"/>
                <a:gd name="T106" fmla="*/ 1719 w 2574"/>
                <a:gd name="T107" fmla="*/ 33 h 1159"/>
                <a:gd name="T108" fmla="*/ 1812 w 2574"/>
                <a:gd name="T109" fmla="*/ 51 h 1159"/>
                <a:gd name="T110" fmla="*/ 1900 w 2574"/>
                <a:gd name="T111" fmla="*/ 71 h 1159"/>
                <a:gd name="T112" fmla="*/ 1984 w 2574"/>
                <a:gd name="T113" fmla="*/ 92 h 1159"/>
                <a:gd name="T114" fmla="*/ 2065 w 2574"/>
                <a:gd name="T115" fmla="*/ 118 h 1159"/>
                <a:gd name="T116" fmla="*/ 2141 w 2574"/>
                <a:gd name="T117" fmla="*/ 146 h 1159"/>
                <a:gd name="T118" fmla="*/ 2210 w 2574"/>
                <a:gd name="T119" fmla="*/ 177 h 1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574" h="1159">
                  <a:moveTo>
                    <a:pt x="2233" y="187"/>
                  </a:moveTo>
                  <a:lnTo>
                    <a:pt x="2272" y="207"/>
                  </a:lnTo>
                  <a:lnTo>
                    <a:pt x="2308" y="227"/>
                  </a:lnTo>
                  <a:lnTo>
                    <a:pt x="2343" y="249"/>
                  </a:lnTo>
                  <a:lnTo>
                    <a:pt x="2376" y="270"/>
                  </a:lnTo>
                  <a:lnTo>
                    <a:pt x="2406" y="293"/>
                  </a:lnTo>
                  <a:lnTo>
                    <a:pt x="2434" y="317"/>
                  </a:lnTo>
                  <a:lnTo>
                    <a:pt x="2459" y="341"/>
                  </a:lnTo>
                  <a:lnTo>
                    <a:pt x="2483" y="365"/>
                  </a:lnTo>
                  <a:lnTo>
                    <a:pt x="2504" y="391"/>
                  </a:lnTo>
                  <a:lnTo>
                    <a:pt x="2522" y="416"/>
                  </a:lnTo>
                  <a:lnTo>
                    <a:pt x="2538" y="441"/>
                  </a:lnTo>
                  <a:lnTo>
                    <a:pt x="2550" y="468"/>
                  </a:lnTo>
                  <a:lnTo>
                    <a:pt x="2561" y="496"/>
                  </a:lnTo>
                  <a:lnTo>
                    <a:pt x="2569" y="523"/>
                  </a:lnTo>
                  <a:lnTo>
                    <a:pt x="2573" y="551"/>
                  </a:lnTo>
                  <a:lnTo>
                    <a:pt x="2574" y="579"/>
                  </a:lnTo>
                  <a:lnTo>
                    <a:pt x="2574" y="591"/>
                  </a:lnTo>
                  <a:lnTo>
                    <a:pt x="2573" y="603"/>
                  </a:lnTo>
                  <a:lnTo>
                    <a:pt x="2572" y="617"/>
                  </a:lnTo>
                  <a:lnTo>
                    <a:pt x="2569" y="629"/>
                  </a:lnTo>
                  <a:lnTo>
                    <a:pt x="2562" y="657"/>
                  </a:lnTo>
                  <a:lnTo>
                    <a:pt x="2553" y="684"/>
                  </a:lnTo>
                  <a:lnTo>
                    <a:pt x="2541" y="710"/>
                  </a:lnTo>
                  <a:lnTo>
                    <a:pt x="2526" y="737"/>
                  </a:lnTo>
                  <a:lnTo>
                    <a:pt x="2508" y="763"/>
                  </a:lnTo>
                  <a:lnTo>
                    <a:pt x="2487" y="788"/>
                  </a:lnTo>
                  <a:lnTo>
                    <a:pt x="2465" y="812"/>
                  </a:lnTo>
                  <a:lnTo>
                    <a:pt x="2441" y="836"/>
                  </a:lnTo>
                  <a:lnTo>
                    <a:pt x="2413" y="860"/>
                  </a:lnTo>
                  <a:lnTo>
                    <a:pt x="2383" y="883"/>
                  </a:lnTo>
                  <a:lnTo>
                    <a:pt x="2351" y="906"/>
                  </a:lnTo>
                  <a:lnTo>
                    <a:pt x="2316" y="927"/>
                  </a:lnTo>
                  <a:lnTo>
                    <a:pt x="2280" y="947"/>
                  </a:lnTo>
                  <a:lnTo>
                    <a:pt x="2243" y="967"/>
                  </a:lnTo>
                  <a:lnTo>
                    <a:pt x="2202" y="986"/>
                  </a:lnTo>
                  <a:lnTo>
                    <a:pt x="2160" y="1005"/>
                  </a:lnTo>
                  <a:lnTo>
                    <a:pt x="2138" y="1014"/>
                  </a:lnTo>
                  <a:lnTo>
                    <a:pt x="2115" y="1022"/>
                  </a:lnTo>
                  <a:lnTo>
                    <a:pt x="2093" y="1030"/>
                  </a:lnTo>
                  <a:lnTo>
                    <a:pt x="2070" y="1038"/>
                  </a:lnTo>
                  <a:lnTo>
                    <a:pt x="2047" y="1046"/>
                  </a:lnTo>
                  <a:lnTo>
                    <a:pt x="2023" y="1054"/>
                  </a:lnTo>
                  <a:lnTo>
                    <a:pt x="1999" y="1062"/>
                  </a:lnTo>
                  <a:lnTo>
                    <a:pt x="1974" y="1069"/>
                  </a:lnTo>
                  <a:lnTo>
                    <a:pt x="1950" y="1076"/>
                  </a:lnTo>
                  <a:lnTo>
                    <a:pt x="1924" y="1082"/>
                  </a:lnTo>
                  <a:lnTo>
                    <a:pt x="1897" y="1089"/>
                  </a:lnTo>
                  <a:lnTo>
                    <a:pt x="1872" y="1096"/>
                  </a:lnTo>
                  <a:lnTo>
                    <a:pt x="1845" y="1101"/>
                  </a:lnTo>
                  <a:lnTo>
                    <a:pt x="1818" y="1106"/>
                  </a:lnTo>
                  <a:lnTo>
                    <a:pt x="1790" y="1112"/>
                  </a:lnTo>
                  <a:lnTo>
                    <a:pt x="1764" y="1117"/>
                  </a:lnTo>
                  <a:lnTo>
                    <a:pt x="1735" y="1123"/>
                  </a:lnTo>
                  <a:lnTo>
                    <a:pt x="1707" y="1127"/>
                  </a:lnTo>
                  <a:lnTo>
                    <a:pt x="1679" y="1131"/>
                  </a:lnTo>
                  <a:lnTo>
                    <a:pt x="1650" y="1135"/>
                  </a:lnTo>
                  <a:lnTo>
                    <a:pt x="1622" y="1139"/>
                  </a:lnTo>
                  <a:lnTo>
                    <a:pt x="1592" y="1143"/>
                  </a:lnTo>
                  <a:lnTo>
                    <a:pt x="1563" y="1145"/>
                  </a:lnTo>
                  <a:lnTo>
                    <a:pt x="1532" y="1148"/>
                  </a:lnTo>
                  <a:lnTo>
                    <a:pt x="1503" y="1151"/>
                  </a:lnTo>
                  <a:lnTo>
                    <a:pt x="1472" y="1152"/>
                  </a:lnTo>
                  <a:lnTo>
                    <a:pt x="1441" y="1155"/>
                  </a:lnTo>
                  <a:lnTo>
                    <a:pt x="1410" y="1156"/>
                  </a:lnTo>
                  <a:lnTo>
                    <a:pt x="1380" y="1157"/>
                  </a:lnTo>
                  <a:lnTo>
                    <a:pt x="1349" y="1157"/>
                  </a:lnTo>
                  <a:lnTo>
                    <a:pt x="1318" y="1159"/>
                  </a:lnTo>
                  <a:lnTo>
                    <a:pt x="1286" y="1159"/>
                  </a:lnTo>
                  <a:lnTo>
                    <a:pt x="1247" y="1159"/>
                  </a:lnTo>
                  <a:lnTo>
                    <a:pt x="1210" y="1157"/>
                  </a:lnTo>
                  <a:lnTo>
                    <a:pt x="1172" y="1156"/>
                  </a:lnTo>
                  <a:lnTo>
                    <a:pt x="1135" y="1155"/>
                  </a:lnTo>
                  <a:lnTo>
                    <a:pt x="1099" y="1152"/>
                  </a:lnTo>
                  <a:lnTo>
                    <a:pt x="1061" y="1149"/>
                  </a:lnTo>
                  <a:lnTo>
                    <a:pt x="1025" y="1147"/>
                  </a:lnTo>
                  <a:lnTo>
                    <a:pt x="989" y="1143"/>
                  </a:lnTo>
                  <a:lnTo>
                    <a:pt x="954" y="1139"/>
                  </a:lnTo>
                  <a:lnTo>
                    <a:pt x="918" y="1135"/>
                  </a:lnTo>
                  <a:lnTo>
                    <a:pt x="883" y="1129"/>
                  </a:lnTo>
                  <a:lnTo>
                    <a:pt x="848" y="1124"/>
                  </a:lnTo>
                  <a:lnTo>
                    <a:pt x="815" y="1119"/>
                  </a:lnTo>
                  <a:lnTo>
                    <a:pt x="781" y="1112"/>
                  </a:lnTo>
                  <a:lnTo>
                    <a:pt x="748" y="1105"/>
                  </a:lnTo>
                  <a:lnTo>
                    <a:pt x="716" y="1098"/>
                  </a:lnTo>
                  <a:lnTo>
                    <a:pt x="684" y="1090"/>
                  </a:lnTo>
                  <a:lnTo>
                    <a:pt x="653" y="1084"/>
                  </a:lnTo>
                  <a:lnTo>
                    <a:pt x="622" y="1076"/>
                  </a:lnTo>
                  <a:lnTo>
                    <a:pt x="591" y="1066"/>
                  </a:lnTo>
                  <a:lnTo>
                    <a:pt x="562" y="1057"/>
                  </a:lnTo>
                  <a:lnTo>
                    <a:pt x="533" y="1049"/>
                  </a:lnTo>
                  <a:lnTo>
                    <a:pt x="503" y="1038"/>
                  </a:lnTo>
                  <a:lnTo>
                    <a:pt x="475" y="1029"/>
                  </a:lnTo>
                  <a:lnTo>
                    <a:pt x="448" y="1018"/>
                  </a:lnTo>
                  <a:lnTo>
                    <a:pt x="421" y="1007"/>
                  </a:lnTo>
                  <a:lnTo>
                    <a:pt x="395" y="997"/>
                  </a:lnTo>
                  <a:lnTo>
                    <a:pt x="369" y="986"/>
                  </a:lnTo>
                  <a:lnTo>
                    <a:pt x="345" y="974"/>
                  </a:lnTo>
                  <a:lnTo>
                    <a:pt x="321" y="962"/>
                  </a:lnTo>
                  <a:lnTo>
                    <a:pt x="298" y="950"/>
                  </a:lnTo>
                  <a:lnTo>
                    <a:pt x="276" y="938"/>
                  </a:lnTo>
                  <a:lnTo>
                    <a:pt x="244" y="919"/>
                  </a:lnTo>
                  <a:lnTo>
                    <a:pt x="214" y="899"/>
                  </a:lnTo>
                  <a:lnTo>
                    <a:pt x="186" y="879"/>
                  </a:lnTo>
                  <a:lnTo>
                    <a:pt x="159" y="859"/>
                  </a:lnTo>
                  <a:lnTo>
                    <a:pt x="135" y="838"/>
                  </a:lnTo>
                  <a:lnTo>
                    <a:pt x="112" y="816"/>
                  </a:lnTo>
                  <a:lnTo>
                    <a:pt x="92" y="795"/>
                  </a:lnTo>
                  <a:lnTo>
                    <a:pt x="74" y="772"/>
                  </a:lnTo>
                  <a:lnTo>
                    <a:pt x="56" y="749"/>
                  </a:lnTo>
                  <a:lnTo>
                    <a:pt x="41" y="726"/>
                  </a:lnTo>
                  <a:lnTo>
                    <a:pt x="29" y="702"/>
                  </a:lnTo>
                  <a:lnTo>
                    <a:pt x="19" y="678"/>
                  </a:lnTo>
                  <a:lnTo>
                    <a:pt x="11" y="654"/>
                  </a:lnTo>
                  <a:lnTo>
                    <a:pt x="5" y="629"/>
                  </a:lnTo>
                  <a:lnTo>
                    <a:pt x="1" y="605"/>
                  </a:lnTo>
                  <a:lnTo>
                    <a:pt x="0" y="579"/>
                  </a:lnTo>
                  <a:lnTo>
                    <a:pt x="1" y="547"/>
                  </a:lnTo>
                  <a:lnTo>
                    <a:pt x="8" y="516"/>
                  </a:lnTo>
                  <a:lnTo>
                    <a:pt x="17" y="486"/>
                  </a:lnTo>
                  <a:lnTo>
                    <a:pt x="29" y="455"/>
                  </a:lnTo>
                  <a:lnTo>
                    <a:pt x="45" y="425"/>
                  </a:lnTo>
                  <a:lnTo>
                    <a:pt x="66" y="396"/>
                  </a:lnTo>
                  <a:lnTo>
                    <a:pt x="88" y="368"/>
                  </a:lnTo>
                  <a:lnTo>
                    <a:pt x="115" y="340"/>
                  </a:lnTo>
                  <a:lnTo>
                    <a:pt x="145" y="313"/>
                  </a:lnTo>
                  <a:lnTo>
                    <a:pt x="177" y="288"/>
                  </a:lnTo>
                  <a:lnTo>
                    <a:pt x="211" y="262"/>
                  </a:lnTo>
                  <a:lnTo>
                    <a:pt x="249" y="238"/>
                  </a:lnTo>
                  <a:lnTo>
                    <a:pt x="289" y="214"/>
                  </a:lnTo>
                  <a:lnTo>
                    <a:pt x="332" y="191"/>
                  </a:lnTo>
                  <a:lnTo>
                    <a:pt x="377" y="170"/>
                  </a:lnTo>
                  <a:lnTo>
                    <a:pt x="426" y="150"/>
                  </a:lnTo>
                  <a:lnTo>
                    <a:pt x="470" y="132"/>
                  </a:lnTo>
                  <a:lnTo>
                    <a:pt x="515" y="116"/>
                  </a:lnTo>
                  <a:lnTo>
                    <a:pt x="562" y="102"/>
                  </a:lnTo>
                  <a:lnTo>
                    <a:pt x="610" y="87"/>
                  </a:lnTo>
                  <a:lnTo>
                    <a:pt x="660" y="74"/>
                  </a:lnTo>
                  <a:lnTo>
                    <a:pt x="712" y="61"/>
                  </a:lnTo>
                  <a:lnTo>
                    <a:pt x="764" y="51"/>
                  </a:lnTo>
                  <a:lnTo>
                    <a:pt x="818" y="40"/>
                  </a:lnTo>
                  <a:lnTo>
                    <a:pt x="874" y="31"/>
                  </a:lnTo>
                  <a:lnTo>
                    <a:pt x="930" y="23"/>
                  </a:lnTo>
                  <a:lnTo>
                    <a:pt x="986" y="16"/>
                  </a:lnTo>
                  <a:lnTo>
                    <a:pt x="1045" y="11"/>
                  </a:lnTo>
                  <a:lnTo>
                    <a:pt x="1104" y="5"/>
                  </a:lnTo>
                  <a:lnTo>
                    <a:pt x="1164" y="3"/>
                  </a:lnTo>
                  <a:lnTo>
                    <a:pt x="1224" y="0"/>
                  </a:lnTo>
                  <a:lnTo>
                    <a:pt x="1286" y="0"/>
                  </a:lnTo>
                  <a:lnTo>
                    <a:pt x="1321" y="0"/>
                  </a:lnTo>
                  <a:lnTo>
                    <a:pt x="1355" y="1"/>
                  </a:lnTo>
                  <a:lnTo>
                    <a:pt x="1390" y="1"/>
                  </a:lnTo>
                  <a:lnTo>
                    <a:pt x="1425" y="3"/>
                  </a:lnTo>
                  <a:lnTo>
                    <a:pt x="1458" y="5"/>
                  </a:lnTo>
                  <a:lnTo>
                    <a:pt x="1492" y="8"/>
                  </a:lnTo>
                  <a:lnTo>
                    <a:pt x="1525" y="11"/>
                  </a:lnTo>
                  <a:lnTo>
                    <a:pt x="1559" y="13"/>
                  </a:lnTo>
                  <a:lnTo>
                    <a:pt x="1592" y="16"/>
                  </a:lnTo>
                  <a:lnTo>
                    <a:pt x="1624" y="20"/>
                  </a:lnTo>
                  <a:lnTo>
                    <a:pt x="1657" y="24"/>
                  </a:lnTo>
                  <a:lnTo>
                    <a:pt x="1689" y="29"/>
                  </a:lnTo>
                  <a:lnTo>
                    <a:pt x="1719" y="33"/>
                  </a:lnTo>
                  <a:lnTo>
                    <a:pt x="1750" y="39"/>
                  </a:lnTo>
                  <a:lnTo>
                    <a:pt x="1781" y="44"/>
                  </a:lnTo>
                  <a:lnTo>
                    <a:pt x="1812" y="51"/>
                  </a:lnTo>
                  <a:lnTo>
                    <a:pt x="1841" y="56"/>
                  </a:lnTo>
                  <a:lnTo>
                    <a:pt x="1871" y="63"/>
                  </a:lnTo>
                  <a:lnTo>
                    <a:pt x="1900" y="71"/>
                  </a:lnTo>
                  <a:lnTo>
                    <a:pt x="1928" y="78"/>
                  </a:lnTo>
                  <a:lnTo>
                    <a:pt x="1958" y="86"/>
                  </a:lnTo>
                  <a:lnTo>
                    <a:pt x="1984" y="92"/>
                  </a:lnTo>
                  <a:lnTo>
                    <a:pt x="2012" y="102"/>
                  </a:lnTo>
                  <a:lnTo>
                    <a:pt x="2039" y="110"/>
                  </a:lnTo>
                  <a:lnTo>
                    <a:pt x="2065" y="118"/>
                  </a:lnTo>
                  <a:lnTo>
                    <a:pt x="2090" y="127"/>
                  </a:lnTo>
                  <a:lnTo>
                    <a:pt x="2115" y="136"/>
                  </a:lnTo>
                  <a:lnTo>
                    <a:pt x="2141" y="146"/>
                  </a:lnTo>
                  <a:lnTo>
                    <a:pt x="2165" y="156"/>
                  </a:lnTo>
                  <a:lnTo>
                    <a:pt x="2188" y="166"/>
                  </a:lnTo>
                  <a:lnTo>
                    <a:pt x="2210" y="177"/>
                  </a:lnTo>
                  <a:lnTo>
                    <a:pt x="2233" y="187"/>
                  </a:lnTo>
                  <a:close/>
                </a:path>
              </a:pathLst>
            </a:custGeom>
            <a:solidFill>
              <a:srgbClr val="A8DB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Freeform 6"/>
            <p:cNvSpPr>
              <a:spLocks/>
            </p:cNvSpPr>
            <p:nvPr/>
          </p:nvSpPr>
          <p:spPr bwMode="auto">
            <a:xfrm>
              <a:off x="2700" y="1624"/>
              <a:ext cx="1380" cy="1165"/>
            </a:xfrm>
            <a:custGeom>
              <a:avLst/>
              <a:gdLst>
                <a:gd name="T0" fmla="*/ 8 w 1380"/>
                <a:gd name="T1" fmla="*/ 528 h 1165"/>
                <a:gd name="T2" fmla="*/ 74 w 1380"/>
                <a:gd name="T3" fmla="*/ 396 h 1165"/>
                <a:gd name="T4" fmla="*/ 23 w 1380"/>
                <a:gd name="T5" fmla="*/ 154 h 1165"/>
                <a:gd name="T6" fmla="*/ 228 w 1380"/>
                <a:gd name="T7" fmla="*/ 21 h 1165"/>
                <a:gd name="T8" fmla="*/ 530 w 1380"/>
                <a:gd name="T9" fmla="*/ 499 h 1165"/>
                <a:gd name="T10" fmla="*/ 542 w 1380"/>
                <a:gd name="T11" fmla="*/ 495 h 1165"/>
                <a:gd name="T12" fmla="*/ 565 w 1380"/>
                <a:gd name="T13" fmla="*/ 488 h 1165"/>
                <a:gd name="T14" fmla="*/ 595 w 1380"/>
                <a:gd name="T15" fmla="*/ 482 h 1165"/>
                <a:gd name="T16" fmla="*/ 632 w 1380"/>
                <a:gd name="T17" fmla="*/ 473 h 1165"/>
                <a:gd name="T18" fmla="*/ 672 w 1380"/>
                <a:gd name="T19" fmla="*/ 465 h 1165"/>
                <a:gd name="T20" fmla="*/ 716 w 1380"/>
                <a:gd name="T21" fmla="*/ 460 h 1165"/>
                <a:gd name="T22" fmla="*/ 762 w 1380"/>
                <a:gd name="T23" fmla="*/ 457 h 1165"/>
                <a:gd name="T24" fmla="*/ 801 w 1380"/>
                <a:gd name="T25" fmla="*/ 459 h 1165"/>
                <a:gd name="T26" fmla="*/ 835 w 1380"/>
                <a:gd name="T27" fmla="*/ 463 h 1165"/>
                <a:gd name="T28" fmla="*/ 866 w 1380"/>
                <a:gd name="T29" fmla="*/ 469 h 1165"/>
                <a:gd name="T30" fmla="*/ 893 w 1380"/>
                <a:gd name="T31" fmla="*/ 483 h 1165"/>
                <a:gd name="T32" fmla="*/ 1102 w 1380"/>
                <a:gd name="T33" fmla="*/ 337 h 1165"/>
                <a:gd name="T34" fmla="*/ 1087 w 1380"/>
                <a:gd name="T35" fmla="*/ 329 h 1165"/>
                <a:gd name="T36" fmla="*/ 1059 w 1380"/>
                <a:gd name="T37" fmla="*/ 308 h 1165"/>
                <a:gd name="T38" fmla="*/ 1044 w 1380"/>
                <a:gd name="T39" fmla="*/ 281 h 1165"/>
                <a:gd name="T40" fmla="*/ 1064 w 1380"/>
                <a:gd name="T41" fmla="*/ 257 h 1165"/>
                <a:gd name="T42" fmla="*/ 1107 w 1380"/>
                <a:gd name="T43" fmla="*/ 238 h 1165"/>
                <a:gd name="T44" fmla="*/ 1138 w 1380"/>
                <a:gd name="T45" fmla="*/ 223 h 1165"/>
                <a:gd name="T46" fmla="*/ 1155 w 1380"/>
                <a:gd name="T47" fmla="*/ 215 h 1165"/>
                <a:gd name="T48" fmla="*/ 1161 w 1380"/>
                <a:gd name="T49" fmla="*/ 213 h 1165"/>
                <a:gd name="T50" fmla="*/ 1277 w 1380"/>
                <a:gd name="T51" fmla="*/ 286 h 1165"/>
                <a:gd name="T52" fmla="*/ 1380 w 1380"/>
                <a:gd name="T53" fmla="*/ 396 h 1165"/>
                <a:gd name="T54" fmla="*/ 1300 w 1380"/>
                <a:gd name="T55" fmla="*/ 415 h 1165"/>
                <a:gd name="T56" fmla="*/ 1294 w 1380"/>
                <a:gd name="T57" fmla="*/ 449 h 1165"/>
                <a:gd name="T58" fmla="*/ 1281 w 1380"/>
                <a:gd name="T59" fmla="*/ 511 h 1165"/>
                <a:gd name="T60" fmla="*/ 1260 w 1380"/>
                <a:gd name="T61" fmla="*/ 593 h 1165"/>
                <a:gd name="T62" fmla="*/ 1225 w 1380"/>
                <a:gd name="T63" fmla="*/ 686 h 1165"/>
                <a:gd name="T64" fmla="*/ 1178 w 1380"/>
                <a:gd name="T65" fmla="*/ 785 h 1165"/>
                <a:gd name="T66" fmla="*/ 1114 w 1380"/>
                <a:gd name="T67" fmla="*/ 880 h 1165"/>
                <a:gd name="T68" fmla="*/ 1032 w 1380"/>
                <a:gd name="T69" fmla="*/ 966 h 1165"/>
                <a:gd name="T70" fmla="*/ 980 w 1380"/>
                <a:gd name="T71" fmla="*/ 1003 h 1165"/>
                <a:gd name="T72" fmla="*/ 953 w 1380"/>
                <a:gd name="T73" fmla="*/ 1009 h 1165"/>
                <a:gd name="T74" fmla="*/ 906 w 1380"/>
                <a:gd name="T75" fmla="*/ 1018 h 1165"/>
                <a:gd name="T76" fmla="*/ 845 w 1380"/>
                <a:gd name="T77" fmla="*/ 1031 h 1165"/>
                <a:gd name="T78" fmla="*/ 779 w 1380"/>
                <a:gd name="T79" fmla="*/ 1050 h 1165"/>
                <a:gd name="T80" fmla="*/ 714 w 1380"/>
                <a:gd name="T81" fmla="*/ 1074 h 1165"/>
                <a:gd name="T82" fmla="*/ 656 w 1380"/>
                <a:gd name="T83" fmla="*/ 1101 h 1165"/>
                <a:gd name="T84" fmla="*/ 615 w 1380"/>
                <a:gd name="T85" fmla="*/ 1133 h 1165"/>
                <a:gd name="T86" fmla="*/ 493 w 1380"/>
                <a:gd name="T87" fmla="*/ 1165 h 1165"/>
                <a:gd name="T88" fmla="*/ 483 w 1380"/>
                <a:gd name="T89" fmla="*/ 1155 h 1165"/>
                <a:gd name="T90" fmla="*/ 455 w 1380"/>
                <a:gd name="T91" fmla="*/ 1125 h 1165"/>
                <a:gd name="T92" fmla="*/ 411 w 1380"/>
                <a:gd name="T93" fmla="*/ 1082 h 1165"/>
                <a:gd name="T94" fmla="*/ 352 w 1380"/>
                <a:gd name="T95" fmla="*/ 1026 h 1165"/>
                <a:gd name="T96" fmla="*/ 343 w 1380"/>
                <a:gd name="T97" fmla="*/ 1021 h 1165"/>
                <a:gd name="T98" fmla="*/ 319 w 1380"/>
                <a:gd name="T99" fmla="*/ 1003 h 1165"/>
                <a:gd name="T100" fmla="*/ 288 w 1380"/>
                <a:gd name="T101" fmla="*/ 975 h 1165"/>
                <a:gd name="T102" fmla="*/ 253 w 1380"/>
                <a:gd name="T103" fmla="*/ 938 h 1165"/>
                <a:gd name="T104" fmla="*/ 224 w 1380"/>
                <a:gd name="T105" fmla="*/ 890 h 1165"/>
                <a:gd name="T106" fmla="*/ 204 w 1380"/>
                <a:gd name="T107" fmla="*/ 833 h 1165"/>
                <a:gd name="T108" fmla="*/ 201 w 1380"/>
                <a:gd name="T109" fmla="*/ 769 h 1165"/>
                <a:gd name="T110" fmla="*/ 221 w 1380"/>
                <a:gd name="T111" fmla="*/ 696 h 1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380" h="1165">
                  <a:moveTo>
                    <a:pt x="221" y="696"/>
                  </a:moveTo>
                  <a:lnTo>
                    <a:pt x="8" y="528"/>
                  </a:lnTo>
                  <a:lnTo>
                    <a:pt x="0" y="432"/>
                  </a:lnTo>
                  <a:lnTo>
                    <a:pt x="74" y="396"/>
                  </a:lnTo>
                  <a:lnTo>
                    <a:pt x="23" y="286"/>
                  </a:lnTo>
                  <a:lnTo>
                    <a:pt x="23" y="154"/>
                  </a:lnTo>
                  <a:lnTo>
                    <a:pt x="82" y="0"/>
                  </a:lnTo>
                  <a:lnTo>
                    <a:pt x="228" y="21"/>
                  </a:lnTo>
                  <a:lnTo>
                    <a:pt x="529" y="499"/>
                  </a:lnTo>
                  <a:lnTo>
                    <a:pt x="530" y="499"/>
                  </a:lnTo>
                  <a:lnTo>
                    <a:pt x="536" y="498"/>
                  </a:lnTo>
                  <a:lnTo>
                    <a:pt x="542" y="495"/>
                  </a:lnTo>
                  <a:lnTo>
                    <a:pt x="552" y="492"/>
                  </a:lnTo>
                  <a:lnTo>
                    <a:pt x="565" y="488"/>
                  </a:lnTo>
                  <a:lnTo>
                    <a:pt x="578" y="486"/>
                  </a:lnTo>
                  <a:lnTo>
                    <a:pt x="595" y="482"/>
                  </a:lnTo>
                  <a:lnTo>
                    <a:pt x="612" y="477"/>
                  </a:lnTo>
                  <a:lnTo>
                    <a:pt x="632" y="473"/>
                  </a:lnTo>
                  <a:lnTo>
                    <a:pt x="652" y="469"/>
                  </a:lnTo>
                  <a:lnTo>
                    <a:pt x="672" y="465"/>
                  </a:lnTo>
                  <a:lnTo>
                    <a:pt x="695" y="463"/>
                  </a:lnTo>
                  <a:lnTo>
                    <a:pt x="716" y="460"/>
                  </a:lnTo>
                  <a:lnTo>
                    <a:pt x="739" y="459"/>
                  </a:lnTo>
                  <a:lnTo>
                    <a:pt x="762" y="457"/>
                  </a:lnTo>
                  <a:lnTo>
                    <a:pt x="783" y="457"/>
                  </a:lnTo>
                  <a:lnTo>
                    <a:pt x="801" y="459"/>
                  </a:lnTo>
                  <a:lnTo>
                    <a:pt x="818" y="460"/>
                  </a:lnTo>
                  <a:lnTo>
                    <a:pt x="835" y="463"/>
                  </a:lnTo>
                  <a:lnTo>
                    <a:pt x="851" y="465"/>
                  </a:lnTo>
                  <a:lnTo>
                    <a:pt x="866" y="469"/>
                  </a:lnTo>
                  <a:lnTo>
                    <a:pt x="880" y="476"/>
                  </a:lnTo>
                  <a:lnTo>
                    <a:pt x="893" y="483"/>
                  </a:lnTo>
                  <a:lnTo>
                    <a:pt x="904" y="491"/>
                  </a:lnTo>
                  <a:lnTo>
                    <a:pt x="1102" y="337"/>
                  </a:lnTo>
                  <a:lnTo>
                    <a:pt x="1098" y="334"/>
                  </a:lnTo>
                  <a:lnTo>
                    <a:pt x="1087" y="329"/>
                  </a:lnTo>
                  <a:lnTo>
                    <a:pt x="1074" y="320"/>
                  </a:lnTo>
                  <a:lnTo>
                    <a:pt x="1059" y="308"/>
                  </a:lnTo>
                  <a:lnTo>
                    <a:pt x="1048" y="294"/>
                  </a:lnTo>
                  <a:lnTo>
                    <a:pt x="1044" y="281"/>
                  </a:lnTo>
                  <a:lnTo>
                    <a:pt x="1048" y="269"/>
                  </a:lnTo>
                  <a:lnTo>
                    <a:pt x="1064" y="257"/>
                  </a:lnTo>
                  <a:lnTo>
                    <a:pt x="1087" y="246"/>
                  </a:lnTo>
                  <a:lnTo>
                    <a:pt x="1107" y="238"/>
                  </a:lnTo>
                  <a:lnTo>
                    <a:pt x="1124" y="230"/>
                  </a:lnTo>
                  <a:lnTo>
                    <a:pt x="1138" y="223"/>
                  </a:lnTo>
                  <a:lnTo>
                    <a:pt x="1147" y="219"/>
                  </a:lnTo>
                  <a:lnTo>
                    <a:pt x="1155" y="215"/>
                  </a:lnTo>
                  <a:lnTo>
                    <a:pt x="1159" y="214"/>
                  </a:lnTo>
                  <a:lnTo>
                    <a:pt x="1161" y="213"/>
                  </a:lnTo>
                  <a:lnTo>
                    <a:pt x="1264" y="234"/>
                  </a:lnTo>
                  <a:lnTo>
                    <a:pt x="1277" y="286"/>
                  </a:lnTo>
                  <a:lnTo>
                    <a:pt x="1270" y="344"/>
                  </a:lnTo>
                  <a:lnTo>
                    <a:pt x="1380" y="396"/>
                  </a:lnTo>
                  <a:lnTo>
                    <a:pt x="1300" y="411"/>
                  </a:lnTo>
                  <a:lnTo>
                    <a:pt x="1300" y="415"/>
                  </a:lnTo>
                  <a:lnTo>
                    <a:pt x="1297" y="428"/>
                  </a:lnTo>
                  <a:lnTo>
                    <a:pt x="1294" y="449"/>
                  </a:lnTo>
                  <a:lnTo>
                    <a:pt x="1289" y="477"/>
                  </a:lnTo>
                  <a:lnTo>
                    <a:pt x="1281" y="511"/>
                  </a:lnTo>
                  <a:lnTo>
                    <a:pt x="1272" y="550"/>
                  </a:lnTo>
                  <a:lnTo>
                    <a:pt x="1260" y="593"/>
                  </a:lnTo>
                  <a:lnTo>
                    <a:pt x="1244" y="638"/>
                  </a:lnTo>
                  <a:lnTo>
                    <a:pt x="1225" y="686"/>
                  </a:lnTo>
                  <a:lnTo>
                    <a:pt x="1203" y="736"/>
                  </a:lnTo>
                  <a:lnTo>
                    <a:pt x="1178" y="785"/>
                  </a:lnTo>
                  <a:lnTo>
                    <a:pt x="1149" y="833"/>
                  </a:lnTo>
                  <a:lnTo>
                    <a:pt x="1114" y="880"/>
                  </a:lnTo>
                  <a:lnTo>
                    <a:pt x="1075" y="926"/>
                  </a:lnTo>
                  <a:lnTo>
                    <a:pt x="1032" y="966"/>
                  </a:lnTo>
                  <a:lnTo>
                    <a:pt x="984" y="1003"/>
                  </a:lnTo>
                  <a:lnTo>
                    <a:pt x="980" y="1003"/>
                  </a:lnTo>
                  <a:lnTo>
                    <a:pt x="969" y="1006"/>
                  </a:lnTo>
                  <a:lnTo>
                    <a:pt x="953" y="1009"/>
                  </a:lnTo>
                  <a:lnTo>
                    <a:pt x="932" y="1013"/>
                  </a:lnTo>
                  <a:lnTo>
                    <a:pt x="906" y="1018"/>
                  </a:lnTo>
                  <a:lnTo>
                    <a:pt x="877" y="1025"/>
                  </a:lnTo>
                  <a:lnTo>
                    <a:pt x="845" y="1031"/>
                  </a:lnTo>
                  <a:lnTo>
                    <a:pt x="813" y="1041"/>
                  </a:lnTo>
                  <a:lnTo>
                    <a:pt x="779" y="1050"/>
                  </a:lnTo>
                  <a:lnTo>
                    <a:pt x="746" y="1062"/>
                  </a:lnTo>
                  <a:lnTo>
                    <a:pt x="714" y="1074"/>
                  </a:lnTo>
                  <a:lnTo>
                    <a:pt x="684" y="1086"/>
                  </a:lnTo>
                  <a:lnTo>
                    <a:pt x="656" y="1101"/>
                  </a:lnTo>
                  <a:lnTo>
                    <a:pt x="633" y="1117"/>
                  </a:lnTo>
                  <a:lnTo>
                    <a:pt x="615" y="1133"/>
                  </a:lnTo>
                  <a:lnTo>
                    <a:pt x="603" y="1151"/>
                  </a:lnTo>
                  <a:lnTo>
                    <a:pt x="493" y="1165"/>
                  </a:lnTo>
                  <a:lnTo>
                    <a:pt x="490" y="1163"/>
                  </a:lnTo>
                  <a:lnTo>
                    <a:pt x="483" y="1155"/>
                  </a:lnTo>
                  <a:lnTo>
                    <a:pt x="471" y="1142"/>
                  </a:lnTo>
                  <a:lnTo>
                    <a:pt x="455" y="1125"/>
                  </a:lnTo>
                  <a:lnTo>
                    <a:pt x="435" y="1105"/>
                  </a:lnTo>
                  <a:lnTo>
                    <a:pt x="411" y="1082"/>
                  </a:lnTo>
                  <a:lnTo>
                    <a:pt x="383" y="1056"/>
                  </a:lnTo>
                  <a:lnTo>
                    <a:pt x="352" y="1026"/>
                  </a:lnTo>
                  <a:lnTo>
                    <a:pt x="350" y="1025"/>
                  </a:lnTo>
                  <a:lnTo>
                    <a:pt x="343" y="1021"/>
                  </a:lnTo>
                  <a:lnTo>
                    <a:pt x="332" y="1013"/>
                  </a:lnTo>
                  <a:lnTo>
                    <a:pt x="319" y="1003"/>
                  </a:lnTo>
                  <a:lnTo>
                    <a:pt x="304" y="991"/>
                  </a:lnTo>
                  <a:lnTo>
                    <a:pt x="288" y="975"/>
                  </a:lnTo>
                  <a:lnTo>
                    <a:pt x="271" y="958"/>
                  </a:lnTo>
                  <a:lnTo>
                    <a:pt x="253" y="938"/>
                  </a:lnTo>
                  <a:lnTo>
                    <a:pt x="237" y="915"/>
                  </a:lnTo>
                  <a:lnTo>
                    <a:pt x="224" y="890"/>
                  </a:lnTo>
                  <a:lnTo>
                    <a:pt x="212" y="863"/>
                  </a:lnTo>
                  <a:lnTo>
                    <a:pt x="204" y="833"/>
                  </a:lnTo>
                  <a:lnTo>
                    <a:pt x="201" y="803"/>
                  </a:lnTo>
                  <a:lnTo>
                    <a:pt x="201" y="769"/>
                  </a:lnTo>
                  <a:lnTo>
                    <a:pt x="208" y="733"/>
                  </a:lnTo>
                  <a:lnTo>
                    <a:pt x="221" y="69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7"/>
            <p:cNvSpPr>
              <a:spLocks/>
            </p:cNvSpPr>
            <p:nvPr/>
          </p:nvSpPr>
          <p:spPr bwMode="auto">
            <a:xfrm>
              <a:off x="3038" y="2766"/>
              <a:ext cx="456" cy="346"/>
            </a:xfrm>
            <a:custGeom>
              <a:avLst/>
              <a:gdLst>
                <a:gd name="T0" fmla="*/ 155 w 456"/>
                <a:gd name="T1" fmla="*/ 23 h 346"/>
                <a:gd name="T2" fmla="*/ 170 w 456"/>
                <a:gd name="T3" fmla="*/ 251 h 346"/>
                <a:gd name="T4" fmla="*/ 0 w 456"/>
                <a:gd name="T5" fmla="*/ 346 h 346"/>
                <a:gd name="T6" fmla="*/ 176 w 456"/>
                <a:gd name="T7" fmla="*/ 310 h 346"/>
                <a:gd name="T8" fmla="*/ 294 w 456"/>
                <a:gd name="T9" fmla="*/ 346 h 346"/>
                <a:gd name="T10" fmla="*/ 271 w 456"/>
                <a:gd name="T11" fmla="*/ 295 h 346"/>
                <a:gd name="T12" fmla="*/ 456 w 456"/>
                <a:gd name="T13" fmla="*/ 302 h 346"/>
                <a:gd name="T14" fmla="*/ 227 w 456"/>
                <a:gd name="T15" fmla="*/ 236 h 346"/>
                <a:gd name="T16" fmla="*/ 199 w 456"/>
                <a:gd name="T17" fmla="*/ 0 h 346"/>
                <a:gd name="T18" fmla="*/ 155 w 456"/>
                <a:gd name="T19" fmla="*/ 23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6" h="346">
                  <a:moveTo>
                    <a:pt x="155" y="23"/>
                  </a:moveTo>
                  <a:lnTo>
                    <a:pt x="170" y="251"/>
                  </a:lnTo>
                  <a:lnTo>
                    <a:pt x="0" y="346"/>
                  </a:lnTo>
                  <a:lnTo>
                    <a:pt x="176" y="310"/>
                  </a:lnTo>
                  <a:lnTo>
                    <a:pt x="294" y="346"/>
                  </a:lnTo>
                  <a:lnTo>
                    <a:pt x="271" y="295"/>
                  </a:lnTo>
                  <a:lnTo>
                    <a:pt x="456" y="302"/>
                  </a:lnTo>
                  <a:lnTo>
                    <a:pt x="227" y="236"/>
                  </a:lnTo>
                  <a:lnTo>
                    <a:pt x="199" y="0"/>
                  </a:lnTo>
                  <a:lnTo>
                    <a:pt x="155" y="2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8"/>
            <p:cNvSpPr>
              <a:spLocks/>
            </p:cNvSpPr>
            <p:nvPr/>
          </p:nvSpPr>
          <p:spPr bwMode="auto">
            <a:xfrm>
              <a:off x="3265" y="2722"/>
              <a:ext cx="360" cy="309"/>
            </a:xfrm>
            <a:custGeom>
              <a:avLst/>
              <a:gdLst>
                <a:gd name="T0" fmla="*/ 30 w 360"/>
                <a:gd name="T1" fmla="*/ 30 h 309"/>
                <a:gd name="T2" fmla="*/ 67 w 360"/>
                <a:gd name="T3" fmla="*/ 198 h 309"/>
                <a:gd name="T4" fmla="*/ 0 w 360"/>
                <a:gd name="T5" fmla="*/ 309 h 309"/>
                <a:gd name="T6" fmla="*/ 4 w 360"/>
                <a:gd name="T7" fmla="*/ 308 h 309"/>
                <a:gd name="T8" fmla="*/ 16 w 360"/>
                <a:gd name="T9" fmla="*/ 304 h 309"/>
                <a:gd name="T10" fmla="*/ 32 w 360"/>
                <a:gd name="T11" fmla="*/ 297 h 309"/>
                <a:gd name="T12" fmla="*/ 51 w 360"/>
                <a:gd name="T13" fmla="*/ 292 h 309"/>
                <a:gd name="T14" fmla="*/ 71 w 360"/>
                <a:gd name="T15" fmla="*/ 285 h 309"/>
                <a:gd name="T16" fmla="*/ 91 w 360"/>
                <a:gd name="T17" fmla="*/ 281 h 309"/>
                <a:gd name="T18" fmla="*/ 107 w 360"/>
                <a:gd name="T19" fmla="*/ 279 h 309"/>
                <a:gd name="T20" fmla="*/ 118 w 360"/>
                <a:gd name="T21" fmla="*/ 280 h 309"/>
                <a:gd name="T22" fmla="*/ 133 w 360"/>
                <a:gd name="T23" fmla="*/ 283 h 309"/>
                <a:gd name="T24" fmla="*/ 157 w 360"/>
                <a:gd name="T25" fmla="*/ 284 h 309"/>
                <a:gd name="T26" fmla="*/ 186 w 360"/>
                <a:gd name="T27" fmla="*/ 285 h 309"/>
                <a:gd name="T28" fmla="*/ 218 w 360"/>
                <a:gd name="T29" fmla="*/ 285 h 309"/>
                <a:gd name="T30" fmla="*/ 249 w 360"/>
                <a:gd name="T31" fmla="*/ 287 h 309"/>
                <a:gd name="T32" fmla="*/ 276 w 360"/>
                <a:gd name="T33" fmla="*/ 287 h 309"/>
                <a:gd name="T34" fmla="*/ 294 w 360"/>
                <a:gd name="T35" fmla="*/ 287 h 309"/>
                <a:gd name="T36" fmla="*/ 301 w 360"/>
                <a:gd name="T37" fmla="*/ 287 h 309"/>
                <a:gd name="T38" fmla="*/ 221 w 360"/>
                <a:gd name="T39" fmla="*/ 251 h 309"/>
                <a:gd name="T40" fmla="*/ 360 w 360"/>
                <a:gd name="T41" fmla="*/ 228 h 309"/>
                <a:gd name="T42" fmla="*/ 126 w 360"/>
                <a:gd name="T43" fmla="*/ 192 h 309"/>
                <a:gd name="T44" fmla="*/ 59 w 360"/>
                <a:gd name="T45" fmla="*/ 0 h 309"/>
                <a:gd name="T46" fmla="*/ 30 w 360"/>
                <a:gd name="T47" fmla="*/ 30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0" h="309">
                  <a:moveTo>
                    <a:pt x="30" y="30"/>
                  </a:moveTo>
                  <a:lnTo>
                    <a:pt x="67" y="198"/>
                  </a:lnTo>
                  <a:lnTo>
                    <a:pt x="0" y="309"/>
                  </a:lnTo>
                  <a:lnTo>
                    <a:pt x="4" y="308"/>
                  </a:lnTo>
                  <a:lnTo>
                    <a:pt x="16" y="304"/>
                  </a:lnTo>
                  <a:lnTo>
                    <a:pt x="32" y="297"/>
                  </a:lnTo>
                  <a:lnTo>
                    <a:pt x="51" y="292"/>
                  </a:lnTo>
                  <a:lnTo>
                    <a:pt x="71" y="285"/>
                  </a:lnTo>
                  <a:lnTo>
                    <a:pt x="91" y="281"/>
                  </a:lnTo>
                  <a:lnTo>
                    <a:pt x="107" y="279"/>
                  </a:lnTo>
                  <a:lnTo>
                    <a:pt x="118" y="280"/>
                  </a:lnTo>
                  <a:lnTo>
                    <a:pt x="133" y="283"/>
                  </a:lnTo>
                  <a:lnTo>
                    <a:pt x="157" y="284"/>
                  </a:lnTo>
                  <a:lnTo>
                    <a:pt x="186" y="285"/>
                  </a:lnTo>
                  <a:lnTo>
                    <a:pt x="218" y="285"/>
                  </a:lnTo>
                  <a:lnTo>
                    <a:pt x="249" y="287"/>
                  </a:lnTo>
                  <a:lnTo>
                    <a:pt x="276" y="287"/>
                  </a:lnTo>
                  <a:lnTo>
                    <a:pt x="294" y="287"/>
                  </a:lnTo>
                  <a:lnTo>
                    <a:pt x="301" y="287"/>
                  </a:lnTo>
                  <a:lnTo>
                    <a:pt x="221" y="251"/>
                  </a:lnTo>
                  <a:lnTo>
                    <a:pt x="360" y="228"/>
                  </a:lnTo>
                  <a:lnTo>
                    <a:pt x="126" y="192"/>
                  </a:lnTo>
                  <a:lnTo>
                    <a:pt x="59" y="0"/>
                  </a:lnTo>
                  <a:lnTo>
                    <a:pt x="30" y="3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9"/>
            <p:cNvSpPr>
              <a:spLocks/>
            </p:cNvSpPr>
            <p:nvPr/>
          </p:nvSpPr>
          <p:spPr bwMode="auto">
            <a:xfrm>
              <a:off x="1673" y="2025"/>
              <a:ext cx="288" cy="396"/>
            </a:xfrm>
            <a:custGeom>
              <a:avLst/>
              <a:gdLst>
                <a:gd name="T0" fmla="*/ 229 w 288"/>
                <a:gd name="T1" fmla="*/ 39 h 396"/>
                <a:gd name="T2" fmla="*/ 241 w 288"/>
                <a:gd name="T3" fmla="*/ 56 h 396"/>
                <a:gd name="T4" fmla="*/ 254 w 288"/>
                <a:gd name="T5" fmla="*/ 81 h 396"/>
                <a:gd name="T6" fmla="*/ 265 w 288"/>
                <a:gd name="T7" fmla="*/ 110 h 396"/>
                <a:gd name="T8" fmla="*/ 275 w 288"/>
                <a:gd name="T9" fmla="*/ 142 h 396"/>
                <a:gd name="T10" fmla="*/ 282 w 288"/>
                <a:gd name="T11" fmla="*/ 177 h 396"/>
                <a:gd name="T12" fmla="*/ 288 w 288"/>
                <a:gd name="T13" fmla="*/ 213 h 396"/>
                <a:gd name="T14" fmla="*/ 288 w 288"/>
                <a:gd name="T15" fmla="*/ 248 h 396"/>
                <a:gd name="T16" fmla="*/ 285 w 288"/>
                <a:gd name="T17" fmla="*/ 283 h 396"/>
                <a:gd name="T18" fmla="*/ 278 w 288"/>
                <a:gd name="T19" fmla="*/ 308 h 396"/>
                <a:gd name="T20" fmla="*/ 269 w 288"/>
                <a:gd name="T21" fmla="*/ 331 h 396"/>
                <a:gd name="T22" fmla="*/ 257 w 288"/>
                <a:gd name="T23" fmla="*/ 352 h 396"/>
                <a:gd name="T24" fmla="*/ 239 w 288"/>
                <a:gd name="T25" fmla="*/ 368 h 396"/>
                <a:gd name="T26" fmla="*/ 218 w 288"/>
                <a:gd name="T27" fmla="*/ 383 h 396"/>
                <a:gd name="T28" fmla="*/ 193 w 288"/>
                <a:gd name="T29" fmla="*/ 392 h 396"/>
                <a:gd name="T30" fmla="*/ 163 w 288"/>
                <a:gd name="T31" fmla="*/ 396 h 396"/>
                <a:gd name="T32" fmla="*/ 127 w 288"/>
                <a:gd name="T33" fmla="*/ 395 h 396"/>
                <a:gd name="T34" fmla="*/ 103 w 288"/>
                <a:gd name="T35" fmla="*/ 391 h 396"/>
                <a:gd name="T36" fmla="*/ 81 w 288"/>
                <a:gd name="T37" fmla="*/ 386 h 396"/>
                <a:gd name="T38" fmla="*/ 63 w 288"/>
                <a:gd name="T39" fmla="*/ 376 h 396"/>
                <a:gd name="T40" fmla="*/ 47 w 288"/>
                <a:gd name="T41" fmla="*/ 365 h 396"/>
                <a:gd name="T42" fmla="*/ 33 w 288"/>
                <a:gd name="T43" fmla="*/ 353 h 396"/>
                <a:gd name="T44" fmla="*/ 21 w 288"/>
                <a:gd name="T45" fmla="*/ 340 h 396"/>
                <a:gd name="T46" fmla="*/ 13 w 288"/>
                <a:gd name="T47" fmla="*/ 324 h 396"/>
                <a:gd name="T48" fmla="*/ 7 w 288"/>
                <a:gd name="T49" fmla="*/ 308 h 396"/>
                <a:gd name="T50" fmla="*/ 0 w 288"/>
                <a:gd name="T51" fmla="*/ 277 h 396"/>
                <a:gd name="T52" fmla="*/ 0 w 288"/>
                <a:gd name="T53" fmla="*/ 244 h 396"/>
                <a:gd name="T54" fmla="*/ 2 w 288"/>
                <a:gd name="T55" fmla="*/ 209 h 396"/>
                <a:gd name="T56" fmla="*/ 11 w 288"/>
                <a:gd name="T57" fmla="*/ 174 h 396"/>
                <a:gd name="T58" fmla="*/ 20 w 288"/>
                <a:gd name="T59" fmla="*/ 141 h 396"/>
                <a:gd name="T60" fmla="*/ 32 w 288"/>
                <a:gd name="T61" fmla="*/ 110 h 396"/>
                <a:gd name="T62" fmla="*/ 47 w 288"/>
                <a:gd name="T63" fmla="*/ 82 h 396"/>
                <a:gd name="T64" fmla="*/ 60 w 288"/>
                <a:gd name="T65" fmla="*/ 58 h 396"/>
                <a:gd name="T66" fmla="*/ 64 w 288"/>
                <a:gd name="T67" fmla="*/ 52 h 396"/>
                <a:gd name="T68" fmla="*/ 69 w 288"/>
                <a:gd name="T69" fmla="*/ 47 h 396"/>
                <a:gd name="T70" fmla="*/ 73 w 288"/>
                <a:gd name="T71" fmla="*/ 42 h 396"/>
                <a:gd name="T72" fmla="*/ 77 w 288"/>
                <a:gd name="T73" fmla="*/ 38 h 396"/>
                <a:gd name="T74" fmla="*/ 87 w 288"/>
                <a:gd name="T75" fmla="*/ 28 h 396"/>
                <a:gd name="T76" fmla="*/ 96 w 288"/>
                <a:gd name="T77" fmla="*/ 22 h 396"/>
                <a:gd name="T78" fmla="*/ 106 w 288"/>
                <a:gd name="T79" fmla="*/ 15 h 396"/>
                <a:gd name="T80" fmla="*/ 116 w 288"/>
                <a:gd name="T81" fmla="*/ 10 h 396"/>
                <a:gd name="T82" fmla="*/ 126 w 288"/>
                <a:gd name="T83" fmla="*/ 6 h 396"/>
                <a:gd name="T84" fmla="*/ 135 w 288"/>
                <a:gd name="T85" fmla="*/ 3 h 396"/>
                <a:gd name="T86" fmla="*/ 144 w 288"/>
                <a:gd name="T87" fmla="*/ 0 h 396"/>
                <a:gd name="T88" fmla="*/ 154 w 288"/>
                <a:gd name="T89" fmla="*/ 0 h 396"/>
                <a:gd name="T90" fmla="*/ 163 w 288"/>
                <a:gd name="T91" fmla="*/ 0 h 396"/>
                <a:gd name="T92" fmla="*/ 172 w 288"/>
                <a:gd name="T93" fmla="*/ 3 h 396"/>
                <a:gd name="T94" fmla="*/ 182 w 288"/>
                <a:gd name="T95" fmla="*/ 6 h 396"/>
                <a:gd name="T96" fmla="*/ 191 w 288"/>
                <a:gd name="T97" fmla="*/ 10 h 396"/>
                <a:gd name="T98" fmla="*/ 202 w 288"/>
                <a:gd name="T99" fmla="*/ 15 h 396"/>
                <a:gd name="T100" fmla="*/ 211 w 288"/>
                <a:gd name="T101" fmla="*/ 22 h 396"/>
                <a:gd name="T102" fmla="*/ 219 w 288"/>
                <a:gd name="T103" fmla="*/ 30 h 396"/>
                <a:gd name="T104" fmla="*/ 229 w 288"/>
                <a:gd name="T105" fmla="*/ 39 h 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88" h="396">
                  <a:moveTo>
                    <a:pt x="229" y="39"/>
                  </a:moveTo>
                  <a:lnTo>
                    <a:pt x="241" y="56"/>
                  </a:lnTo>
                  <a:lnTo>
                    <a:pt x="254" y="81"/>
                  </a:lnTo>
                  <a:lnTo>
                    <a:pt x="265" y="110"/>
                  </a:lnTo>
                  <a:lnTo>
                    <a:pt x="275" y="142"/>
                  </a:lnTo>
                  <a:lnTo>
                    <a:pt x="282" y="177"/>
                  </a:lnTo>
                  <a:lnTo>
                    <a:pt x="288" y="213"/>
                  </a:lnTo>
                  <a:lnTo>
                    <a:pt x="288" y="248"/>
                  </a:lnTo>
                  <a:lnTo>
                    <a:pt x="285" y="283"/>
                  </a:lnTo>
                  <a:lnTo>
                    <a:pt x="278" y="308"/>
                  </a:lnTo>
                  <a:lnTo>
                    <a:pt x="269" y="331"/>
                  </a:lnTo>
                  <a:lnTo>
                    <a:pt x="257" y="352"/>
                  </a:lnTo>
                  <a:lnTo>
                    <a:pt x="239" y="368"/>
                  </a:lnTo>
                  <a:lnTo>
                    <a:pt x="218" y="383"/>
                  </a:lnTo>
                  <a:lnTo>
                    <a:pt x="193" y="392"/>
                  </a:lnTo>
                  <a:lnTo>
                    <a:pt x="163" y="396"/>
                  </a:lnTo>
                  <a:lnTo>
                    <a:pt x="127" y="395"/>
                  </a:lnTo>
                  <a:lnTo>
                    <a:pt x="103" y="391"/>
                  </a:lnTo>
                  <a:lnTo>
                    <a:pt x="81" y="386"/>
                  </a:lnTo>
                  <a:lnTo>
                    <a:pt x="63" y="376"/>
                  </a:lnTo>
                  <a:lnTo>
                    <a:pt x="47" y="365"/>
                  </a:lnTo>
                  <a:lnTo>
                    <a:pt x="33" y="353"/>
                  </a:lnTo>
                  <a:lnTo>
                    <a:pt x="21" y="340"/>
                  </a:lnTo>
                  <a:lnTo>
                    <a:pt x="13" y="324"/>
                  </a:lnTo>
                  <a:lnTo>
                    <a:pt x="7" y="308"/>
                  </a:lnTo>
                  <a:lnTo>
                    <a:pt x="0" y="277"/>
                  </a:lnTo>
                  <a:lnTo>
                    <a:pt x="0" y="244"/>
                  </a:lnTo>
                  <a:lnTo>
                    <a:pt x="2" y="209"/>
                  </a:lnTo>
                  <a:lnTo>
                    <a:pt x="11" y="174"/>
                  </a:lnTo>
                  <a:lnTo>
                    <a:pt x="20" y="141"/>
                  </a:lnTo>
                  <a:lnTo>
                    <a:pt x="32" y="110"/>
                  </a:lnTo>
                  <a:lnTo>
                    <a:pt x="47" y="82"/>
                  </a:lnTo>
                  <a:lnTo>
                    <a:pt x="60" y="58"/>
                  </a:lnTo>
                  <a:lnTo>
                    <a:pt x="64" y="52"/>
                  </a:lnTo>
                  <a:lnTo>
                    <a:pt x="69" y="47"/>
                  </a:lnTo>
                  <a:lnTo>
                    <a:pt x="73" y="42"/>
                  </a:lnTo>
                  <a:lnTo>
                    <a:pt x="77" y="38"/>
                  </a:lnTo>
                  <a:lnTo>
                    <a:pt x="87" y="28"/>
                  </a:lnTo>
                  <a:lnTo>
                    <a:pt x="96" y="22"/>
                  </a:lnTo>
                  <a:lnTo>
                    <a:pt x="106" y="15"/>
                  </a:lnTo>
                  <a:lnTo>
                    <a:pt x="116" y="10"/>
                  </a:lnTo>
                  <a:lnTo>
                    <a:pt x="126" y="6"/>
                  </a:lnTo>
                  <a:lnTo>
                    <a:pt x="135" y="3"/>
                  </a:lnTo>
                  <a:lnTo>
                    <a:pt x="144" y="0"/>
                  </a:lnTo>
                  <a:lnTo>
                    <a:pt x="154" y="0"/>
                  </a:lnTo>
                  <a:lnTo>
                    <a:pt x="163" y="0"/>
                  </a:lnTo>
                  <a:lnTo>
                    <a:pt x="172" y="3"/>
                  </a:lnTo>
                  <a:lnTo>
                    <a:pt x="182" y="6"/>
                  </a:lnTo>
                  <a:lnTo>
                    <a:pt x="191" y="10"/>
                  </a:lnTo>
                  <a:lnTo>
                    <a:pt x="202" y="15"/>
                  </a:lnTo>
                  <a:lnTo>
                    <a:pt x="211" y="22"/>
                  </a:lnTo>
                  <a:lnTo>
                    <a:pt x="219" y="30"/>
                  </a:lnTo>
                  <a:lnTo>
                    <a:pt x="229" y="3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10"/>
            <p:cNvSpPr>
              <a:spLocks/>
            </p:cNvSpPr>
            <p:nvPr/>
          </p:nvSpPr>
          <p:spPr bwMode="auto">
            <a:xfrm>
              <a:off x="1720" y="2075"/>
              <a:ext cx="191" cy="298"/>
            </a:xfrm>
            <a:custGeom>
              <a:avLst/>
              <a:gdLst>
                <a:gd name="T0" fmla="*/ 152 w 191"/>
                <a:gd name="T1" fmla="*/ 28 h 298"/>
                <a:gd name="T2" fmla="*/ 167 w 191"/>
                <a:gd name="T3" fmla="*/ 56 h 298"/>
                <a:gd name="T4" fmla="*/ 180 w 191"/>
                <a:gd name="T5" fmla="*/ 95 h 298"/>
                <a:gd name="T6" fmla="*/ 190 w 191"/>
                <a:gd name="T7" fmla="*/ 142 h 298"/>
                <a:gd name="T8" fmla="*/ 191 w 191"/>
                <a:gd name="T9" fmla="*/ 190 h 298"/>
                <a:gd name="T10" fmla="*/ 184 w 191"/>
                <a:gd name="T11" fmla="*/ 234 h 298"/>
                <a:gd name="T12" fmla="*/ 166 w 191"/>
                <a:gd name="T13" fmla="*/ 271 h 298"/>
                <a:gd name="T14" fmla="*/ 133 w 191"/>
                <a:gd name="T15" fmla="*/ 294 h 298"/>
                <a:gd name="T16" fmla="*/ 84 w 191"/>
                <a:gd name="T17" fmla="*/ 298 h 298"/>
                <a:gd name="T18" fmla="*/ 41 w 191"/>
                <a:gd name="T19" fmla="*/ 283 h 298"/>
                <a:gd name="T20" fmla="*/ 14 w 191"/>
                <a:gd name="T21" fmla="*/ 257 h 298"/>
                <a:gd name="T22" fmla="*/ 1 w 191"/>
                <a:gd name="T23" fmla="*/ 219 h 298"/>
                <a:gd name="T24" fmla="*/ 0 w 191"/>
                <a:gd name="T25" fmla="*/ 175 h 298"/>
                <a:gd name="T26" fmla="*/ 6 w 191"/>
                <a:gd name="T27" fmla="*/ 131 h 298"/>
                <a:gd name="T28" fmla="*/ 18 w 191"/>
                <a:gd name="T29" fmla="*/ 88 h 298"/>
                <a:gd name="T30" fmla="*/ 34 w 191"/>
                <a:gd name="T31" fmla="*/ 53 h 298"/>
                <a:gd name="T32" fmla="*/ 51 w 191"/>
                <a:gd name="T33" fmla="*/ 28 h 298"/>
                <a:gd name="T34" fmla="*/ 57 w 191"/>
                <a:gd name="T35" fmla="*/ 21 h 298"/>
                <a:gd name="T36" fmla="*/ 63 w 191"/>
                <a:gd name="T37" fmla="*/ 16 h 298"/>
                <a:gd name="T38" fmla="*/ 69 w 191"/>
                <a:gd name="T39" fmla="*/ 10 h 298"/>
                <a:gd name="T40" fmla="*/ 76 w 191"/>
                <a:gd name="T41" fmla="*/ 6 h 298"/>
                <a:gd name="T42" fmla="*/ 83 w 191"/>
                <a:gd name="T43" fmla="*/ 4 h 298"/>
                <a:gd name="T44" fmla="*/ 89 w 191"/>
                <a:gd name="T45" fmla="*/ 1 h 298"/>
                <a:gd name="T46" fmla="*/ 96 w 191"/>
                <a:gd name="T47" fmla="*/ 0 h 298"/>
                <a:gd name="T48" fmla="*/ 101 w 191"/>
                <a:gd name="T49" fmla="*/ 0 h 298"/>
                <a:gd name="T50" fmla="*/ 108 w 191"/>
                <a:gd name="T51" fmla="*/ 0 h 298"/>
                <a:gd name="T52" fmla="*/ 113 w 191"/>
                <a:gd name="T53" fmla="*/ 1 h 298"/>
                <a:gd name="T54" fmla="*/ 120 w 191"/>
                <a:gd name="T55" fmla="*/ 4 h 298"/>
                <a:gd name="T56" fmla="*/ 127 w 191"/>
                <a:gd name="T57" fmla="*/ 6 h 298"/>
                <a:gd name="T58" fmla="*/ 133 w 191"/>
                <a:gd name="T59" fmla="*/ 10 h 298"/>
                <a:gd name="T60" fmla="*/ 140 w 191"/>
                <a:gd name="T61" fmla="*/ 16 h 298"/>
                <a:gd name="T62" fmla="*/ 146 w 191"/>
                <a:gd name="T63" fmla="*/ 21 h 298"/>
                <a:gd name="T64" fmla="*/ 152 w 191"/>
                <a:gd name="T65" fmla="*/ 28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1" h="298">
                  <a:moveTo>
                    <a:pt x="152" y="28"/>
                  </a:moveTo>
                  <a:lnTo>
                    <a:pt x="167" y="56"/>
                  </a:lnTo>
                  <a:lnTo>
                    <a:pt x="180" y="95"/>
                  </a:lnTo>
                  <a:lnTo>
                    <a:pt x="190" y="142"/>
                  </a:lnTo>
                  <a:lnTo>
                    <a:pt x="191" y="190"/>
                  </a:lnTo>
                  <a:lnTo>
                    <a:pt x="184" y="234"/>
                  </a:lnTo>
                  <a:lnTo>
                    <a:pt x="166" y="271"/>
                  </a:lnTo>
                  <a:lnTo>
                    <a:pt x="133" y="294"/>
                  </a:lnTo>
                  <a:lnTo>
                    <a:pt x="84" y="298"/>
                  </a:lnTo>
                  <a:lnTo>
                    <a:pt x="41" y="283"/>
                  </a:lnTo>
                  <a:lnTo>
                    <a:pt x="14" y="257"/>
                  </a:lnTo>
                  <a:lnTo>
                    <a:pt x="1" y="219"/>
                  </a:lnTo>
                  <a:lnTo>
                    <a:pt x="0" y="175"/>
                  </a:lnTo>
                  <a:lnTo>
                    <a:pt x="6" y="131"/>
                  </a:lnTo>
                  <a:lnTo>
                    <a:pt x="18" y="88"/>
                  </a:lnTo>
                  <a:lnTo>
                    <a:pt x="34" y="53"/>
                  </a:lnTo>
                  <a:lnTo>
                    <a:pt x="51" y="28"/>
                  </a:lnTo>
                  <a:lnTo>
                    <a:pt x="57" y="21"/>
                  </a:lnTo>
                  <a:lnTo>
                    <a:pt x="63" y="16"/>
                  </a:lnTo>
                  <a:lnTo>
                    <a:pt x="69" y="10"/>
                  </a:lnTo>
                  <a:lnTo>
                    <a:pt x="76" y="6"/>
                  </a:lnTo>
                  <a:lnTo>
                    <a:pt x="83" y="4"/>
                  </a:lnTo>
                  <a:lnTo>
                    <a:pt x="89" y="1"/>
                  </a:lnTo>
                  <a:lnTo>
                    <a:pt x="96" y="0"/>
                  </a:lnTo>
                  <a:lnTo>
                    <a:pt x="101" y="0"/>
                  </a:lnTo>
                  <a:lnTo>
                    <a:pt x="108" y="0"/>
                  </a:lnTo>
                  <a:lnTo>
                    <a:pt x="113" y="1"/>
                  </a:lnTo>
                  <a:lnTo>
                    <a:pt x="120" y="4"/>
                  </a:lnTo>
                  <a:lnTo>
                    <a:pt x="127" y="6"/>
                  </a:lnTo>
                  <a:lnTo>
                    <a:pt x="133" y="10"/>
                  </a:lnTo>
                  <a:lnTo>
                    <a:pt x="140" y="16"/>
                  </a:lnTo>
                  <a:lnTo>
                    <a:pt x="146" y="21"/>
                  </a:lnTo>
                  <a:lnTo>
                    <a:pt x="152"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1"/>
            <p:cNvSpPr>
              <a:spLocks/>
            </p:cNvSpPr>
            <p:nvPr/>
          </p:nvSpPr>
          <p:spPr bwMode="auto">
            <a:xfrm>
              <a:off x="1762" y="2290"/>
              <a:ext cx="110" cy="64"/>
            </a:xfrm>
            <a:custGeom>
              <a:avLst/>
              <a:gdLst>
                <a:gd name="T0" fmla="*/ 94 w 110"/>
                <a:gd name="T1" fmla="*/ 60 h 64"/>
                <a:gd name="T2" fmla="*/ 102 w 110"/>
                <a:gd name="T3" fmla="*/ 54 h 64"/>
                <a:gd name="T4" fmla="*/ 108 w 110"/>
                <a:gd name="T5" fmla="*/ 40 h 64"/>
                <a:gd name="T6" fmla="*/ 110 w 110"/>
                <a:gd name="T7" fmla="*/ 23 h 64"/>
                <a:gd name="T8" fmla="*/ 110 w 110"/>
                <a:gd name="T9" fmla="*/ 0 h 64"/>
                <a:gd name="T10" fmla="*/ 109 w 110"/>
                <a:gd name="T11" fmla="*/ 3 h 64"/>
                <a:gd name="T12" fmla="*/ 106 w 110"/>
                <a:gd name="T13" fmla="*/ 8 h 64"/>
                <a:gd name="T14" fmla="*/ 101 w 110"/>
                <a:gd name="T15" fmla="*/ 15 h 64"/>
                <a:gd name="T16" fmla="*/ 91 w 110"/>
                <a:gd name="T17" fmla="*/ 22 h 64"/>
                <a:gd name="T18" fmla="*/ 77 w 110"/>
                <a:gd name="T19" fmla="*/ 28 h 64"/>
                <a:gd name="T20" fmla="*/ 58 w 110"/>
                <a:gd name="T21" fmla="*/ 31 h 64"/>
                <a:gd name="T22" fmla="*/ 33 w 110"/>
                <a:gd name="T23" fmla="*/ 30 h 64"/>
                <a:gd name="T24" fmla="*/ 0 w 110"/>
                <a:gd name="T25" fmla="*/ 22 h 64"/>
                <a:gd name="T26" fmla="*/ 3 w 110"/>
                <a:gd name="T27" fmla="*/ 24 h 64"/>
                <a:gd name="T28" fmla="*/ 11 w 110"/>
                <a:gd name="T29" fmla="*/ 31 h 64"/>
                <a:gd name="T30" fmla="*/ 22 w 110"/>
                <a:gd name="T31" fmla="*/ 39 h 64"/>
                <a:gd name="T32" fmla="*/ 35 w 110"/>
                <a:gd name="T33" fmla="*/ 48 h 64"/>
                <a:gd name="T34" fmla="*/ 51 w 110"/>
                <a:gd name="T35" fmla="*/ 56 h 64"/>
                <a:gd name="T36" fmla="*/ 66 w 110"/>
                <a:gd name="T37" fmla="*/ 63 h 64"/>
                <a:gd name="T38" fmla="*/ 81 w 110"/>
                <a:gd name="T39" fmla="*/ 64 h 64"/>
                <a:gd name="T40" fmla="*/ 94 w 110"/>
                <a:gd name="T41"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0" h="64">
                  <a:moveTo>
                    <a:pt x="94" y="60"/>
                  </a:moveTo>
                  <a:lnTo>
                    <a:pt x="102" y="54"/>
                  </a:lnTo>
                  <a:lnTo>
                    <a:pt x="108" y="40"/>
                  </a:lnTo>
                  <a:lnTo>
                    <a:pt x="110" y="23"/>
                  </a:lnTo>
                  <a:lnTo>
                    <a:pt x="110" y="0"/>
                  </a:lnTo>
                  <a:lnTo>
                    <a:pt x="109" y="3"/>
                  </a:lnTo>
                  <a:lnTo>
                    <a:pt x="106" y="8"/>
                  </a:lnTo>
                  <a:lnTo>
                    <a:pt x="101" y="15"/>
                  </a:lnTo>
                  <a:lnTo>
                    <a:pt x="91" y="22"/>
                  </a:lnTo>
                  <a:lnTo>
                    <a:pt x="77" y="28"/>
                  </a:lnTo>
                  <a:lnTo>
                    <a:pt x="58" y="31"/>
                  </a:lnTo>
                  <a:lnTo>
                    <a:pt x="33" y="30"/>
                  </a:lnTo>
                  <a:lnTo>
                    <a:pt x="0" y="22"/>
                  </a:lnTo>
                  <a:lnTo>
                    <a:pt x="3" y="24"/>
                  </a:lnTo>
                  <a:lnTo>
                    <a:pt x="11" y="31"/>
                  </a:lnTo>
                  <a:lnTo>
                    <a:pt x="22" y="39"/>
                  </a:lnTo>
                  <a:lnTo>
                    <a:pt x="35" y="48"/>
                  </a:lnTo>
                  <a:lnTo>
                    <a:pt x="51" y="56"/>
                  </a:lnTo>
                  <a:lnTo>
                    <a:pt x="66" y="63"/>
                  </a:lnTo>
                  <a:lnTo>
                    <a:pt x="81" y="64"/>
                  </a:lnTo>
                  <a:lnTo>
                    <a:pt x="94" y="60"/>
                  </a:lnTo>
                  <a:close/>
                </a:path>
              </a:pathLst>
            </a:custGeom>
            <a:solidFill>
              <a:srgbClr val="5EBA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2"/>
            <p:cNvSpPr>
              <a:spLocks/>
            </p:cNvSpPr>
            <p:nvPr/>
          </p:nvSpPr>
          <p:spPr bwMode="auto">
            <a:xfrm>
              <a:off x="2969" y="1958"/>
              <a:ext cx="980" cy="772"/>
            </a:xfrm>
            <a:custGeom>
              <a:avLst/>
              <a:gdLst>
                <a:gd name="T0" fmla="*/ 102 w 980"/>
                <a:gd name="T1" fmla="*/ 321 h 772"/>
                <a:gd name="T2" fmla="*/ 122 w 980"/>
                <a:gd name="T3" fmla="*/ 309 h 772"/>
                <a:gd name="T4" fmla="*/ 153 w 980"/>
                <a:gd name="T5" fmla="*/ 292 h 772"/>
                <a:gd name="T6" fmla="*/ 194 w 980"/>
                <a:gd name="T7" fmla="*/ 271 h 772"/>
                <a:gd name="T8" fmla="*/ 244 w 980"/>
                <a:gd name="T9" fmla="*/ 249 h 772"/>
                <a:gd name="T10" fmla="*/ 301 w 980"/>
                <a:gd name="T11" fmla="*/ 229 h 772"/>
                <a:gd name="T12" fmla="*/ 364 w 980"/>
                <a:gd name="T13" fmla="*/ 216 h 772"/>
                <a:gd name="T14" fmla="*/ 431 w 980"/>
                <a:gd name="T15" fmla="*/ 209 h 772"/>
                <a:gd name="T16" fmla="*/ 491 w 980"/>
                <a:gd name="T17" fmla="*/ 210 h 772"/>
                <a:gd name="T18" fmla="*/ 544 w 980"/>
                <a:gd name="T19" fmla="*/ 220 h 772"/>
                <a:gd name="T20" fmla="*/ 596 w 980"/>
                <a:gd name="T21" fmla="*/ 237 h 772"/>
                <a:gd name="T22" fmla="*/ 645 w 980"/>
                <a:gd name="T23" fmla="*/ 264 h 772"/>
                <a:gd name="T24" fmla="*/ 869 w 980"/>
                <a:gd name="T25" fmla="*/ 39 h 772"/>
                <a:gd name="T26" fmla="*/ 877 w 980"/>
                <a:gd name="T27" fmla="*/ 31 h 772"/>
                <a:gd name="T28" fmla="*/ 898 w 980"/>
                <a:gd name="T29" fmla="*/ 15 h 772"/>
                <a:gd name="T30" fmla="*/ 924 w 980"/>
                <a:gd name="T31" fmla="*/ 2 h 772"/>
                <a:gd name="T32" fmla="*/ 950 w 980"/>
                <a:gd name="T33" fmla="*/ 3 h 772"/>
                <a:gd name="T34" fmla="*/ 968 w 980"/>
                <a:gd name="T35" fmla="*/ 22 h 772"/>
                <a:gd name="T36" fmla="*/ 980 w 980"/>
                <a:gd name="T37" fmla="*/ 62 h 772"/>
                <a:gd name="T38" fmla="*/ 975 w 980"/>
                <a:gd name="T39" fmla="*/ 79 h 772"/>
                <a:gd name="T40" fmla="*/ 958 w 980"/>
                <a:gd name="T41" fmla="*/ 127 h 772"/>
                <a:gd name="T42" fmla="*/ 934 w 980"/>
                <a:gd name="T43" fmla="*/ 194 h 772"/>
                <a:gd name="T44" fmla="*/ 904 w 980"/>
                <a:gd name="T45" fmla="*/ 275 h 772"/>
                <a:gd name="T46" fmla="*/ 867 w 980"/>
                <a:gd name="T47" fmla="*/ 358 h 772"/>
                <a:gd name="T48" fmla="*/ 827 w 980"/>
                <a:gd name="T49" fmla="*/ 435 h 772"/>
                <a:gd name="T50" fmla="*/ 786 w 980"/>
                <a:gd name="T51" fmla="*/ 498 h 772"/>
                <a:gd name="T52" fmla="*/ 744 w 980"/>
                <a:gd name="T53" fmla="*/ 537 h 772"/>
                <a:gd name="T54" fmla="*/ 731 w 980"/>
                <a:gd name="T55" fmla="*/ 544 h 772"/>
                <a:gd name="T56" fmla="*/ 695 w 980"/>
                <a:gd name="T57" fmla="*/ 558 h 772"/>
                <a:gd name="T58" fmla="*/ 641 w 980"/>
                <a:gd name="T59" fmla="*/ 581 h 772"/>
                <a:gd name="T60" fmla="*/ 576 w 980"/>
                <a:gd name="T61" fmla="*/ 608 h 772"/>
                <a:gd name="T62" fmla="*/ 502 w 980"/>
                <a:gd name="T63" fmla="*/ 635 h 772"/>
                <a:gd name="T64" fmla="*/ 429 w 980"/>
                <a:gd name="T65" fmla="*/ 659 h 772"/>
                <a:gd name="T66" fmla="*/ 358 w 980"/>
                <a:gd name="T67" fmla="*/ 676 h 772"/>
                <a:gd name="T68" fmla="*/ 296 w 980"/>
                <a:gd name="T69" fmla="*/ 684 h 772"/>
                <a:gd name="T70" fmla="*/ 245 w 980"/>
                <a:gd name="T71" fmla="*/ 772 h 772"/>
                <a:gd name="T72" fmla="*/ 148 w 980"/>
                <a:gd name="T73" fmla="*/ 632 h 772"/>
                <a:gd name="T74" fmla="*/ 124 w 980"/>
                <a:gd name="T75" fmla="*/ 618 h 772"/>
                <a:gd name="T76" fmla="*/ 87 w 980"/>
                <a:gd name="T77" fmla="*/ 596 h 772"/>
                <a:gd name="T78" fmla="*/ 49 w 980"/>
                <a:gd name="T79" fmla="*/ 562 h 772"/>
                <a:gd name="T80" fmla="*/ 16 w 980"/>
                <a:gd name="T81" fmla="*/ 519 h 772"/>
                <a:gd name="T82" fmla="*/ 0 w 980"/>
                <a:gd name="T83" fmla="*/ 470 h 772"/>
                <a:gd name="T84" fmla="*/ 11 w 980"/>
                <a:gd name="T85" fmla="*/ 415 h 772"/>
                <a:gd name="T86" fmla="*/ 58 w 980"/>
                <a:gd name="T87" fmla="*/ 355 h 7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80" h="772">
                  <a:moveTo>
                    <a:pt x="98" y="324"/>
                  </a:moveTo>
                  <a:lnTo>
                    <a:pt x="102" y="321"/>
                  </a:lnTo>
                  <a:lnTo>
                    <a:pt x="110" y="316"/>
                  </a:lnTo>
                  <a:lnTo>
                    <a:pt x="122" y="309"/>
                  </a:lnTo>
                  <a:lnTo>
                    <a:pt x="136" y="301"/>
                  </a:lnTo>
                  <a:lnTo>
                    <a:pt x="153" y="292"/>
                  </a:lnTo>
                  <a:lnTo>
                    <a:pt x="172" y="281"/>
                  </a:lnTo>
                  <a:lnTo>
                    <a:pt x="194" y="271"/>
                  </a:lnTo>
                  <a:lnTo>
                    <a:pt x="219" y="260"/>
                  </a:lnTo>
                  <a:lnTo>
                    <a:pt x="244" y="249"/>
                  </a:lnTo>
                  <a:lnTo>
                    <a:pt x="272" y="238"/>
                  </a:lnTo>
                  <a:lnTo>
                    <a:pt x="301" y="229"/>
                  </a:lnTo>
                  <a:lnTo>
                    <a:pt x="332" y="221"/>
                  </a:lnTo>
                  <a:lnTo>
                    <a:pt x="364" y="216"/>
                  </a:lnTo>
                  <a:lnTo>
                    <a:pt x="398" y="210"/>
                  </a:lnTo>
                  <a:lnTo>
                    <a:pt x="431" y="209"/>
                  </a:lnTo>
                  <a:lnTo>
                    <a:pt x="466" y="209"/>
                  </a:lnTo>
                  <a:lnTo>
                    <a:pt x="491" y="210"/>
                  </a:lnTo>
                  <a:lnTo>
                    <a:pt x="518" y="214"/>
                  </a:lnTo>
                  <a:lnTo>
                    <a:pt x="544" y="220"/>
                  </a:lnTo>
                  <a:lnTo>
                    <a:pt x="569" y="228"/>
                  </a:lnTo>
                  <a:lnTo>
                    <a:pt x="596" y="237"/>
                  </a:lnTo>
                  <a:lnTo>
                    <a:pt x="621" y="249"/>
                  </a:lnTo>
                  <a:lnTo>
                    <a:pt x="645" y="264"/>
                  </a:lnTo>
                  <a:lnTo>
                    <a:pt x="671" y="281"/>
                  </a:lnTo>
                  <a:lnTo>
                    <a:pt x="869" y="39"/>
                  </a:lnTo>
                  <a:lnTo>
                    <a:pt x="871" y="36"/>
                  </a:lnTo>
                  <a:lnTo>
                    <a:pt x="877" y="31"/>
                  </a:lnTo>
                  <a:lnTo>
                    <a:pt x="886" y="23"/>
                  </a:lnTo>
                  <a:lnTo>
                    <a:pt x="898" y="15"/>
                  </a:lnTo>
                  <a:lnTo>
                    <a:pt x="910" y="7"/>
                  </a:lnTo>
                  <a:lnTo>
                    <a:pt x="924" y="2"/>
                  </a:lnTo>
                  <a:lnTo>
                    <a:pt x="937" y="0"/>
                  </a:lnTo>
                  <a:lnTo>
                    <a:pt x="950" y="3"/>
                  </a:lnTo>
                  <a:lnTo>
                    <a:pt x="960" y="10"/>
                  </a:lnTo>
                  <a:lnTo>
                    <a:pt x="968" y="22"/>
                  </a:lnTo>
                  <a:lnTo>
                    <a:pt x="975" y="38"/>
                  </a:lnTo>
                  <a:lnTo>
                    <a:pt x="980" y="62"/>
                  </a:lnTo>
                  <a:lnTo>
                    <a:pt x="979" y="66"/>
                  </a:lnTo>
                  <a:lnTo>
                    <a:pt x="975" y="79"/>
                  </a:lnTo>
                  <a:lnTo>
                    <a:pt x="968" y="101"/>
                  </a:lnTo>
                  <a:lnTo>
                    <a:pt x="958" y="127"/>
                  </a:lnTo>
                  <a:lnTo>
                    <a:pt x="948" y="158"/>
                  </a:lnTo>
                  <a:lnTo>
                    <a:pt x="934" y="194"/>
                  </a:lnTo>
                  <a:lnTo>
                    <a:pt x="920" y="234"/>
                  </a:lnTo>
                  <a:lnTo>
                    <a:pt x="904" y="275"/>
                  </a:lnTo>
                  <a:lnTo>
                    <a:pt x="886" y="316"/>
                  </a:lnTo>
                  <a:lnTo>
                    <a:pt x="867" y="358"/>
                  </a:lnTo>
                  <a:lnTo>
                    <a:pt x="847" y="398"/>
                  </a:lnTo>
                  <a:lnTo>
                    <a:pt x="827" y="435"/>
                  </a:lnTo>
                  <a:lnTo>
                    <a:pt x="807" y="469"/>
                  </a:lnTo>
                  <a:lnTo>
                    <a:pt x="786" y="498"/>
                  </a:lnTo>
                  <a:lnTo>
                    <a:pt x="764" y="521"/>
                  </a:lnTo>
                  <a:lnTo>
                    <a:pt x="744" y="537"/>
                  </a:lnTo>
                  <a:lnTo>
                    <a:pt x="740" y="538"/>
                  </a:lnTo>
                  <a:lnTo>
                    <a:pt x="731" y="544"/>
                  </a:lnTo>
                  <a:lnTo>
                    <a:pt x="716" y="550"/>
                  </a:lnTo>
                  <a:lnTo>
                    <a:pt x="695" y="558"/>
                  </a:lnTo>
                  <a:lnTo>
                    <a:pt x="669" y="570"/>
                  </a:lnTo>
                  <a:lnTo>
                    <a:pt x="641" y="581"/>
                  </a:lnTo>
                  <a:lnTo>
                    <a:pt x="609" y="594"/>
                  </a:lnTo>
                  <a:lnTo>
                    <a:pt x="576" y="608"/>
                  </a:lnTo>
                  <a:lnTo>
                    <a:pt x="540" y="621"/>
                  </a:lnTo>
                  <a:lnTo>
                    <a:pt x="502" y="635"/>
                  </a:lnTo>
                  <a:lnTo>
                    <a:pt x="465" y="647"/>
                  </a:lnTo>
                  <a:lnTo>
                    <a:pt x="429" y="659"/>
                  </a:lnTo>
                  <a:lnTo>
                    <a:pt x="392" y="668"/>
                  </a:lnTo>
                  <a:lnTo>
                    <a:pt x="358" y="676"/>
                  </a:lnTo>
                  <a:lnTo>
                    <a:pt x="326" y="681"/>
                  </a:lnTo>
                  <a:lnTo>
                    <a:pt x="296" y="684"/>
                  </a:lnTo>
                  <a:lnTo>
                    <a:pt x="283" y="750"/>
                  </a:lnTo>
                  <a:lnTo>
                    <a:pt x="245" y="772"/>
                  </a:lnTo>
                  <a:lnTo>
                    <a:pt x="150" y="633"/>
                  </a:lnTo>
                  <a:lnTo>
                    <a:pt x="148" y="632"/>
                  </a:lnTo>
                  <a:lnTo>
                    <a:pt x="138" y="627"/>
                  </a:lnTo>
                  <a:lnTo>
                    <a:pt x="124" y="618"/>
                  </a:lnTo>
                  <a:lnTo>
                    <a:pt x="107" y="609"/>
                  </a:lnTo>
                  <a:lnTo>
                    <a:pt x="87" y="596"/>
                  </a:lnTo>
                  <a:lnTo>
                    <a:pt x="69" y="580"/>
                  </a:lnTo>
                  <a:lnTo>
                    <a:pt x="49" y="562"/>
                  </a:lnTo>
                  <a:lnTo>
                    <a:pt x="31" y="542"/>
                  </a:lnTo>
                  <a:lnTo>
                    <a:pt x="16" y="519"/>
                  </a:lnTo>
                  <a:lnTo>
                    <a:pt x="6" y="495"/>
                  </a:lnTo>
                  <a:lnTo>
                    <a:pt x="0" y="470"/>
                  </a:lnTo>
                  <a:lnTo>
                    <a:pt x="2" y="443"/>
                  </a:lnTo>
                  <a:lnTo>
                    <a:pt x="11" y="415"/>
                  </a:lnTo>
                  <a:lnTo>
                    <a:pt x="29" y="386"/>
                  </a:lnTo>
                  <a:lnTo>
                    <a:pt x="58" y="355"/>
                  </a:lnTo>
                  <a:lnTo>
                    <a:pt x="98" y="32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13"/>
            <p:cNvSpPr>
              <a:spLocks/>
            </p:cNvSpPr>
            <p:nvPr/>
          </p:nvSpPr>
          <p:spPr bwMode="auto">
            <a:xfrm>
              <a:off x="3875" y="1990"/>
              <a:ext cx="36" cy="37"/>
            </a:xfrm>
            <a:custGeom>
              <a:avLst/>
              <a:gdLst>
                <a:gd name="T0" fmla="*/ 36 w 36"/>
                <a:gd name="T1" fmla="*/ 19 h 37"/>
                <a:gd name="T2" fmla="*/ 35 w 36"/>
                <a:gd name="T3" fmla="*/ 26 h 37"/>
                <a:gd name="T4" fmla="*/ 31 w 36"/>
                <a:gd name="T5" fmla="*/ 31 h 37"/>
                <a:gd name="T6" fmla="*/ 26 w 36"/>
                <a:gd name="T7" fmla="*/ 35 h 37"/>
                <a:gd name="T8" fmla="*/ 18 w 36"/>
                <a:gd name="T9" fmla="*/ 37 h 37"/>
                <a:gd name="T10" fmla="*/ 11 w 36"/>
                <a:gd name="T11" fmla="*/ 35 h 37"/>
                <a:gd name="T12" fmla="*/ 6 w 36"/>
                <a:gd name="T13" fmla="*/ 31 h 37"/>
                <a:gd name="T14" fmla="*/ 2 w 36"/>
                <a:gd name="T15" fmla="*/ 26 h 37"/>
                <a:gd name="T16" fmla="*/ 0 w 36"/>
                <a:gd name="T17" fmla="*/ 19 h 37"/>
                <a:gd name="T18" fmla="*/ 2 w 36"/>
                <a:gd name="T19" fmla="*/ 11 h 37"/>
                <a:gd name="T20" fmla="*/ 6 w 36"/>
                <a:gd name="T21" fmla="*/ 6 h 37"/>
                <a:gd name="T22" fmla="*/ 11 w 36"/>
                <a:gd name="T23" fmla="*/ 2 h 37"/>
                <a:gd name="T24" fmla="*/ 18 w 36"/>
                <a:gd name="T25" fmla="*/ 0 h 37"/>
                <a:gd name="T26" fmla="*/ 26 w 36"/>
                <a:gd name="T27" fmla="*/ 2 h 37"/>
                <a:gd name="T28" fmla="*/ 31 w 36"/>
                <a:gd name="T29" fmla="*/ 6 h 37"/>
                <a:gd name="T30" fmla="*/ 35 w 36"/>
                <a:gd name="T31" fmla="*/ 11 h 37"/>
                <a:gd name="T32" fmla="*/ 36 w 36"/>
                <a:gd name="T33" fmla="*/ 19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6" h="37">
                  <a:moveTo>
                    <a:pt x="36" y="19"/>
                  </a:moveTo>
                  <a:lnTo>
                    <a:pt x="35" y="26"/>
                  </a:lnTo>
                  <a:lnTo>
                    <a:pt x="31" y="31"/>
                  </a:lnTo>
                  <a:lnTo>
                    <a:pt x="26" y="35"/>
                  </a:lnTo>
                  <a:lnTo>
                    <a:pt x="18" y="37"/>
                  </a:lnTo>
                  <a:lnTo>
                    <a:pt x="11" y="35"/>
                  </a:lnTo>
                  <a:lnTo>
                    <a:pt x="6" y="31"/>
                  </a:lnTo>
                  <a:lnTo>
                    <a:pt x="2" y="26"/>
                  </a:lnTo>
                  <a:lnTo>
                    <a:pt x="0" y="19"/>
                  </a:lnTo>
                  <a:lnTo>
                    <a:pt x="2" y="11"/>
                  </a:lnTo>
                  <a:lnTo>
                    <a:pt x="6" y="6"/>
                  </a:lnTo>
                  <a:lnTo>
                    <a:pt x="11" y="2"/>
                  </a:lnTo>
                  <a:lnTo>
                    <a:pt x="18" y="0"/>
                  </a:lnTo>
                  <a:lnTo>
                    <a:pt x="26" y="2"/>
                  </a:lnTo>
                  <a:lnTo>
                    <a:pt x="31" y="6"/>
                  </a:lnTo>
                  <a:lnTo>
                    <a:pt x="35" y="11"/>
                  </a:lnTo>
                  <a:lnTo>
                    <a:pt x="36" y="1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4"/>
            <p:cNvSpPr>
              <a:spLocks/>
            </p:cNvSpPr>
            <p:nvPr/>
          </p:nvSpPr>
          <p:spPr bwMode="auto">
            <a:xfrm>
              <a:off x="3779" y="1883"/>
              <a:ext cx="162" cy="61"/>
            </a:xfrm>
            <a:custGeom>
              <a:avLst/>
              <a:gdLst>
                <a:gd name="T0" fmla="*/ 162 w 162"/>
                <a:gd name="T1" fmla="*/ 12 h 61"/>
                <a:gd name="T2" fmla="*/ 82 w 162"/>
                <a:gd name="T3" fmla="*/ 0 h 61"/>
                <a:gd name="T4" fmla="*/ 0 w 162"/>
                <a:gd name="T5" fmla="*/ 30 h 61"/>
                <a:gd name="T6" fmla="*/ 52 w 162"/>
                <a:gd name="T7" fmla="*/ 61 h 61"/>
                <a:gd name="T8" fmla="*/ 55 w 162"/>
                <a:gd name="T9" fmla="*/ 59 h 61"/>
                <a:gd name="T10" fmla="*/ 61 w 162"/>
                <a:gd name="T11" fmla="*/ 55 h 61"/>
                <a:gd name="T12" fmla="*/ 71 w 162"/>
                <a:gd name="T13" fmla="*/ 51 h 61"/>
                <a:gd name="T14" fmla="*/ 86 w 162"/>
                <a:gd name="T15" fmla="*/ 46 h 61"/>
                <a:gd name="T16" fmla="*/ 102 w 162"/>
                <a:gd name="T17" fmla="*/ 43 h 61"/>
                <a:gd name="T18" fmla="*/ 120 w 162"/>
                <a:gd name="T19" fmla="*/ 42 h 61"/>
                <a:gd name="T20" fmla="*/ 140 w 162"/>
                <a:gd name="T21" fmla="*/ 46 h 61"/>
                <a:gd name="T22" fmla="*/ 162 w 162"/>
                <a:gd name="T23" fmla="*/ 54 h 61"/>
                <a:gd name="T24" fmla="*/ 162 w 162"/>
                <a:gd name="T25" fmla="*/ 1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2" h="61">
                  <a:moveTo>
                    <a:pt x="162" y="12"/>
                  </a:moveTo>
                  <a:lnTo>
                    <a:pt x="82" y="0"/>
                  </a:lnTo>
                  <a:lnTo>
                    <a:pt x="0" y="30"/>
                  </a:lnTo>
                  <a:lnTo>
                    <a:pt x="52" y="61"/>
                  </a:lnTo>
                  <a:lnTo>
                    <a:pt x="55" y="59"/>
                  </a:lnTo>
                  <a:lnTo>
                    <a:pt x="61" y="55"/>
                  </a:lnTo>
                  <a:lnTo>
                    <a:pt x="71" y="51"/>
                  </a:lnTo>
                  <a:lnTo>
                    <a:pt x="86" y="46"/>
                  </a:lnTo>
                  <a:lnTo>
                    <a:pt x="102" y="43"/>
                  </a:lnTo>
                  <a:lnTo>
                    <a:pt x="120" y="42"/>
                  </a:lnTo>
                  <a:lnTo>
                    <a:pt x="140" y="46"/>
                  </a:lnTo>
                  <a:lnTo>
                    <a:pt x="162" y="54"/>
                  </a:lnTo>
                  <a:lnTo>
                    <a:pt x="162" y="12"/>
                  </a:lnTo>
                  <a:close/>
                </a:path>
              </a:pathLst>
            </a:custGeom>
            <a:solidFill>
              <a:srgbClr val="BA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5"/>
            <p:cNvSpPr>
              <a:spLocks/>
            </p:cNvSpPr>
            <p:nvPr/>
          </p:nvSpPr>
          <p:spPr bwMode="auto">
            <a:xfrm>
              <a:off x="2773" y="1704"/>
              <a:ext cx="449" cy="637"/>
            </a:xfrm>
            <a:custGeom>
              <a:avLst/>
              <a:gdLst>
                <a:gd name="T0" fmla="*/ 449 w 449"/>
                <a:gd name="T1" fmla="*/ 535 h 637"/>
                <a:gd name="T2" fmla="*/ 96 w 449"/>
                <a:gd name="T3" fmla="*/ 0 h 637"/>
                <a:gd name="T4" fmla="*/ 91 w 449"/>
                <a:gd name="T5" fmla="*/ 0 h 637"/>
                <a:gd name="T6" fmla="*/ 79 w 449"/>
                <a:gd name="T7" fmla="*/ 0 h 637"/>
                <a:gd name="T8" fmla="*/ 61 w 449"/>
                <a:gd name="T9" fmla="*/ 1 h 637"/>
                <a:gd name="T10" fmla="*/ 45 w 449"/>
                <a:gd name="T11" fmla="*/ 8 h 637"/>
                <a:gd name="T12" fmla="*/ 33 w 449"/>
                <a:gd name="T13" fmla="*/ 20 h 637"/>
                <a:gd name="T14" fmla="*/ 28 w 449"/>
                <a:gd name="T15" fmla="*/ 40 h 637"/>
                <a:gd name="T16" fmla="*/ 36 w 449"/>
                <a:gd name="T17" fmla="*/ 70 h 637"/>
                <a:gd name="T18" fmla="*/ 60 w 449"/>
                <a:gd name="T19" fmla="*/ 110 h 637"/>
                <a:gd name="T20" fmla="*/ 119 w 449"/>
                <a:gd name="T21" fmla="*/ 221 h 637"/>
                <a:gd name="T22" fmla="*/ 112 w 449"/>
                <a:gd name="T23" fmla="*/ 214 h 637"/>
                <a:gd name="T24" fmla="*/ 93 w 449"/>
                <a:gd name="T25" fmla="*/ 198 h 637"/>
                <a:gd name="T26" fmla="*/ 69 w 449"/>
                <a:gd name="T27" fmla="*/ 182 h 637"/>
                <a:gd name="T28" fmla="*/ 47 w 449"/>
                <a:gd name="T29" fmla="*/ 171 h 637"/>
                <a:gd name="T30" fmla="*/ 30 w 449"/>
                <a:gd name="T31" fmla="*/ 173 h 637"/>
                <a:gd name="T32" fmla="*/ 25 w 449"/>
                <a:gd name="T33" fmla="*/ 195 h 637"/>
                <a:gd name="T34" fmla="*/ 39 w 449"/>
                <a:gd name="T35" fmla="*/ 245 h 637"/>
                <a:gd name="T36" fmla="*/ 75 w 449"/>
                <a:gd name="T37" fmla="*/ 331 h 637"/>
                <a:gd name="T38" fmla="*/ 125 w 449"/>
                <a:gd name="T39" fmla="*/ 404 h 637"/>
                <a:gd name="T40" fmla="*/ 123 w 449"/>
                <a:gd name="T41" fmla="*/ 403 h 637"/>
                <a:gd name="T42" fmla="*/ 113 w 449"/>
                <a:gd name="T43" fmla="*/ 402 h 637"/>
                <a:gd name="T44" fmla="*/ 101 w 449"/>
                <a:gd name="T45" fmla="*/ 399 h 637"/>
                <a:gd name="T46" fmla="*/ 85 w 449"/>
                <a:gd name="T47" fmla="*/ 396 h 637"/>
                <a:gd name="T48" fmla="*/ 68 w 449"/>
                <a:gd name="T49" fmla="*/ 392 h 637"/>
                <a:gd name="T50" fmla="*/ 51 w 449"/>
                <a:gd name="T51" fmla="*/ 391 h 637"/>
                <a:gd name="T52" fmla="*/ 33 w 449"/>
                <a:gd name="T53" fmla="*/ 389 h 637"/>
                <a:gd name="T54" fmla="*/ 18 w 449"/>
                <a:gd name="T55" fmla="*/ 391 h 637"/>
                <a:gd name="T56" fmla="*/ 8 w 449"/>
                <a:gd name="T57" fmla="*/ 393 h 637"/>
                <a:gd name="T58" fmla="*/ 0 w 449"/>
                <a:gd name="T59" fmla="*/ 399 h 637"/>
                <a:gd name="T60" fmla="*/ 0 w 449"/>
                <a:gd name="T61" fmla="*/ 407 h 637"/>
                <a:gd name="T62" fmla="*/ 5 w 449"/>
                <a:gd name="T63" fmla="*/ 419 h 637"/>
                <a:gd name="T64" fmla="*/ 20 w 449"/>
                <a:gd name="T65" fmla="*/ 436 h 637"/>
                <a:gd name="T66" fmla="*/ 44 w 449"/>
                <a:gd name="T67" fmla="*/ 456 h 637"/>
                <a:gd name="T68" fmla="*/ 79 w 449"/>
                <a:gd name="T69" fmla="*/ 483 h 637"/>
                <a:gd name="T70" fmla="*/ 125 w 449"/>
                <a:gd name="T71" fmla="*/ 514 h 637"/>
                <a:gd name="T72" fmla="*/ 250 w 449"/>
                <a:gd name="T73" fmla="*/ 637 h 637"/>
                <a:gd name="T74" fmla="*/ 449 w 449"/>
                <a:gd name="T75" fmla="*/ 535 h 6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49" h="637">
                  <a:moveTo>
                    <a:pt x="449" y="535"/>
                  </a:moveTo>
                  <a:lnTo>
                    <a:pt x="96" y="0"/>
                  </a:lnTo>
                  <a:lnTo>
                    <a:pt x="91" y="0"/>
                  </a:lnTo>
                  <a:lnTo>
                    <a:pt x="79" y="0"/>
                  </a:lnTo>
                  <a:lnTo>
                    <a:pt x="61" y="1"/>
                  </a:lnTo>
                  <a:lnTo>
                    <a:pt x="45" y="8"/>
                  </a:lnTo>
                  <a:lnTo>
                    <a:pt x="33" y="20"/>
                  </a:lnTo>
                  <a:lnTo>
                    <a:pt x="28" y="40"/>
                  </a:lnTo>
                  <a:lnTo>
                    <a:pt x="36" y="70"/>
                  </a:lnTo>
                  <a:lnTo>
                    <a:pt x="60" y="110"/>
                  </a:lnTo>
                  <a:lnTo>
                    <a:pt x="119" y="221"/>
                  </a:lnTo>
                  <a:lnTo>
                    <a:pt x="112" y="214"/>
                  </a:lnTo>
                  <a:lnTo>
                    <a:pt x="93" y="198"/>
                  </a:lnTo>
                  <a:lnTo>
                    <a:pt x="69" y="182"/>
                  </a:lnTo>
                  <a:lnTo>
                    <a:pt x="47" y="171"/>
                  </a:lnTo>
                  <a:lnTo>
                    <a:pt x="30" y="173"/>
                  </a:lnTo>
                  <a:lnTo>
                    <a:pt x="25" y="195"/>
                  </a:lnTo>
                  <a:lnTo>
                    <a:pt x="39" y="245"/>
                  </a:lnTo>
                  <a:lnTo>
                    <a:pt x="75" y="331"/>
                  </a:lnTo>
                  <a:lnTo>
                    <a:pt x="125" y="404"/>
                  </a:lnTo>
                  <a:lnTo>
                    <a:pt x="123" y="403"/>
                  </a:lnTo>
                  <a:lnTo>
                    <a:pt x="113" y="402"/>
                  </a:lnTo>
                  <a:lnTo>
                    <a:pt x="101" y="399"/>
                  </a:lnTo>
                  <a:lnTo>
                    <a:pt x="85" y="396"/>
                  </a:lnTo>
                  <a:lnTo>
                    <a:pt x="68" y="392"/>
                  </a:lnTo>
                  <a:lnTo>
                    <a:pt x="51" y="391"/>
                  </a:lnTo>
                  <a:lnTo>
                    <a:pt x="33" y="389"/>
                  </a:lnTo>
                  <a:lnTo>
                    <a:pt x="18" y="391"/>
                  </a:lnTo>
                  <a:lnTo>
                    <a:pt x="8" y="393"/>
                  </a:lnTo>
                  <a:lnTo>
                    <a:pt x="0" y="399"/>
                  </a:lnTo>
                  <a:lnTo>
                    <a:pt x="0" y="407"/>
                  </a:lnTo>
                  <a:lnTo>
                    <a:pt x="5" y="419"/>
                  </a:lnTo>
                  <a:lnTo>
                    <a:pt x="20" y="436"/>
                  </a:lnTo>
                  <a:lnTo>
                    <a:pt x="44" y="456"/>
                  </a:lnTo>
                  <a:lnTo>
                    <a:pt x="79" y="483"/>
                  </a:lnTo>
                  <a:lnTo>
                    <a:pt x="125" y="514"/>
                  </a:lnTo>
                  <a:lnTo>
                    <a:pt x="250" y="637"/>
                  </a:lnTo>
                  <a:lnTo>
                    <a:pt x="449" y="5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6"/>
            <p:cNvSpPr>
              <a:spLocks/>
            </p:cNvSpPr>
            <p:nvPr/>
          </p:nvSpPr>
          <p:spPr bwMode="auto">
            <a:xfrm>
              <a:off x="3010" y="2334"/>
              <a:ext cx="564" cy="245"/>
            </a:xfrm>
            <a:custGeom>
              <a:avLst/>
              <a:gdLst>
                <a:gd name="T0" fmla="*/ 215 w 564"/>
                <a:gd name="T1" fmla="*/ 8 h 245"/>
                <a:gd name="T2" fmla="*/ 190 w 564"/>
                <a:gd name="T3" fmla="*/ 14 h 245"/>
                <a:gd name="T4" fmla="*/ 145 w 564"/>
                <a:gd name="T5" fmla="*/ 26 h 245"/>
                <a:gd name="T6" fmla="*/ 96 w 564"/>
                <a:gd name="T7" fmla="*/ 43 h 245"/>
                <a:gd name="T8" fmla="*/ 48 w 564"/>
                <a:gd name="T9" fmla="*/ 65 h 245"/>
                <a:gd name="T10" fmla="*/ 12 w 564"/>
                <a:gd name="T11" fmla="*/ 91 h 245"/>
                <a:gd name="T12" fmla="*/ 0 w 564"/>
                <a:gd name="T13" fmla="*/ 122 h 245"/>
                <a:gd name="T14" fmla="*/ 18 w 564"/>
                <a:gd name="T15" fmla="*/ 157 h 245"/>
                <a:gd name="T16" fmla="*/ 45 w 564"/>
                <a:gd name="T17" fmla="*/ 178 h 245"/>
                <a:gd name="T18" fmla="*/ 62 w 564"/>
                <a:gd name="T19" fmla="*/ 196 h 245"/>
                <a:gd name="T20" fmla="*/ 99 w 564"/>
                <a:gd name="T21" fmla="*/ 218 h 245"/>
                <a:gd name="T22" fmla="*/ 151 w 564"/>
                <a:gd name="T23" fmla="*/ 238 h 245"/>
                <a:gd name="T24" fmla="*/ 218 w 564"/>
                <a:gd name="T25" fmla="*/ 245 h 245"/>
                <a:gd name="T26" fmla="*/ 301 w 564"/>
                <a:gd name="T27" fmla="*/ 226 h 245"/>
                <a:gd name="T28" fmla="*/ 397 w 564"/>
                <a:gd name="T29" fmla="*/ 172 h 245"/>
                <a:gd name="T30" fmla="*/ 505 w 564"/>
                <a:gd name="T31" fmla="*/ 71 h 245"/>
                <a:gd name="T32" fmla="*/ 469 w 564"/>
                <a:gd name="T33" fmla="*/ 7 h 245"/>
                <a:gd name="T34" fmla="*/ 463 w 564"/>
                <a:gd name="T35" fmla="*/ 20 h 245"/>
                <a:gd name="T36" fmla="*/ 441 w 564"/>
                <a:gd name="T37" fmla="*/ 52 h 245"/>
                <a:gd name="T38" fmla="*/ 408 w 564"/>
                <a:gd name="T39" fmla="*/ 95 h 245"/>
                <a:gd name="T40" fmla="*/ 362 w 564"/>
                <a:gd name="T41" fmla="*/ 139 h 245"/>
                <a:gd name="T42" fmla="*/ 306 w 564"/>
                <a:gd name="T43" fmla="*/ 176 h 245"/>
                <a:gd name="T44" fmla="*/ 239 w 564"/>
                <a:gd name="T45" fmla="*/ 193 h 245"/>
                <a:gd name="T46" fmla="*/ 164 w 564"/>
                <a:gd name="T47" fmla="*/ 185 h 245"/>
                <a:gd name="T48" fmla="*/ 80 w 564"/>
                <a:gd name="T49" fmla="*/ 139 h 245"/>
                <a:gd name="T50" fmla="*/ 76 w 564"/>
                <a:gd name="T51" fmla="*/ 137 h 245"/>
                <a:gd name="T52" fmla="*/ 66 w 564"/>
                <a:gd name="T53" fmla="*/ 130 h 245"/>
                <a:gd name="T54" fmla="*/ 58 w 564"/>
                <a:gd name="T55" fmla="*/ 118 h 245"/>
                <a:gd name="T56" fmla="*/ 57 w 564"/>
                <a:gd name="T57" fmla="*/ 103 h 245"/>
                <a:gd name="T58" fmla="*/ 70 w 564"/>
                <a:gd name="T59" fmla="*/ 87 h 245"/>
                <a:gd name="T60" fmla="*/ 104 w 564"/>
                <a:gd name="T61" fmla="*/ 69 h 245"/>
                <a:gd name="T62" fmla="*/ 163 w 564"/>
                <a:gd name="T63" fmla="*/ 48 h 245"/>
                <a:gd name="T64" fmla="*/ 255 w 564"/>
                <a:gd name="T65" fmla="*/ 3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64" h="245">
                  <a:moveTo>
                    <a:pt x="219" y="7"/>
                  </a:moveTo>
                  <a:lnTo>
                    <a:pt x="215" y="8"/>
                  </a:lnTo>
                  <a:lnTo>
                    <a:pt x="204" y="10"/>
                  </a:lnTo>
                  <a:lnTo>
                    <a:pt x="190" y="14"/>
                  </a:lnTo>
                  <a:lnTo>
                    <a:pt x="169" y="19"/>
                  </a:lnTo>
                  <a:lnTo>
                    <a:pt x="145" y="26"/>
                  </a:lnTo>
                  <a:lnTo>
                    <a:pt x="121" y="34"/>
                  </a:lnTo>
                  <a:lnTo>
                    <a:pt x="96" y="43"/>
                  </a:lnTo>
                  <a:lnTo>
                    <a:pt x="70" y="52"/>
                  </a:lnTo>
                  <a:lnTo>
                    <a:pt x="48" y="65"/>
                  </a:lnTo>
                  <a:lnTo>
                    <a:pt x="28" y="78"/>
                  </a:lnTo>
                  <a:lnTo>
                    <a:pt x="12" y="91"/>
                  </a:lnTo>
                  <a:lnTo>
                    <a:pt x="2" y="106"/>
                  </a:lnTo>
                  <a:lnTo>
                    <a:pt x="0" y="122"/>
                  </a:lnTo>
                  <a:lnTo>
                    <a:pt x="4" y="139"/>
                  </a:lnTo>
                  <a:lnTo>
                    <a:pt x="18" y="157"/>
                  </a:lnTo>
                  <a:lnTo>
                    <a:pt x="42" y="176"/>
                  </a:lnTo>
                  <a:lnTo>
                    <a:pt x="45" y="178"/>
                  </a:lnTo>
                  <a:lnTo>
                    <a:pt x="52" y="185"/>
                  </a:lnTo>
                  <a:lnTo>
                    <a:pt x="62" y="196"/>
                  </a:lnTo>
                  <a:lnTo>
                    <a:pt x="78" y="206"/>
                  </a:lnTo>
                  <a:lnTo>
                    <a:pt x="99" y="218"/>
                  </a:lnTo>
                  <a:lnTo>
                    <a:pt x="123" y="230"/>
                  </a:lnTo>
                  <a:lnTo>
                    <a:pt x="151" y="238"/>
                  </a:lnTo>
                  <a:lnTo>
                    <a:pt x="183" y="244"/>
                  </a:lnTo>
                  <a:lnTo>
                    <a:pt x="218" y="245"/>
                  </a:lnTo>
                  <a:lnTo>
                    <a:pt x="258" y="240"/>
                  </a:lnTo>
                  <a:lnTo>
                    <a:pt x="301" y="226"/>
                  </a:lnTo>
                  <a:lnTo>
                    <a:pt x="346" y="204"/>
                  </a:lnTo>
                  <a:lnTo>
                    <a:pt x="397" y="172"/>
                  </a:lnTo>
                  <a:lnTo>
                    <a:pt x="449" y="127"/>
                  </a:lnTo>
                  <a:lnTo>
                    <a:pt x="505" y="71"/>
                  </a:lnTo>
                  <a:lnTo>
                    <a:pt x="564" y="0"/>
                  </a:lnTo>
                  <a:lnTo>
                    <a:pt x="469" y="7"/>
                  </a:lnTo>
                  <a:lnTo>
                    <a:pt x="468" y="11"/>
                  </a:lnTo>
                  <a:lnTo>
                    <a:pt x="463" y="20"/>
                  </a:lnTo>
                  <a:lnTo>
                    <a:pt x="453" y="34"/>
                  </a:lnTo>
                  <a:lnTo>
                    <a:pt x="441" y="52"/>
                  </a:lnTo>
                  <a:lnTo>
                    <a:pt x="426" y="74"/>
                  </a:lnTo>
                  <a:lnTo>
                    <a:pt x="408" y="95"/>
                  </a:lnTo>
                  <a:lnTo>
                    <a:pt x="386" y="118"/>
                  </a:lnTo>
                  <a:lnTo>
                    <a:pt x="362" y="139"/>
                  </a:lnTo>
                  <a:lnTo>
                    <a:pt x="335" y="160"/>
                  </a:lnTo>
                  <a:lnTo>
                    <a:pt x="306" y="176"/>
                  </a:lnTo>
                  <a:lnTo>
                    <a:pt x="274" y="188"/>
                  </a:lnTo>
                  <a:lnTo>
                    <a:pt x="239" y="193"/>
                  </a:lnTo>
                  <a:lnTo>
                    <a:pt x="203" y="193"/>
                  </a:lnTo>
                  <a:lnTo>
                    <a:pt x="164" y="185"/>
                  </a:lnTo>
                  <a:lnTo>
                    <a:pt x="123" y="168"/>
                  </a:lnTo>
                  <a:lnTo>
                    <a:pt x="80" y="139"/>
                  </a:lnTo>
                  <a:lnTo>
                    <a:pt x="78" y="138"/>
                  </a:lnTo>
                  <a:lnTo>
                    <a:pt x="76" y="137"/>
                  </a:lnTo>
                  <a:lnTo>
                    <a:pt x="70" y="134"/>
                  </a:lnTo>
                  <a:lnTo>
                    <a:pt x="66" y="130"/>
                  </a:lnTo>
                  <a:lnTo>
                    <a:pt x="61" y="125"/>
                  </a:lnTo>
                  <a:lnTo>
                    <a:pt x="58" y="118"/>
                  </a:lnTo>
                  <a:lnTo>
                    <a:pt x="57" y="111"/>
                  </a:lnTo>
                  <a:lnTo>
                    <a:pt x="57" y="103"/>
                  </a:lnTo>
                  <a:lnTo>
                    <a:pt x="62" y="95"/>
                  </a:lnTo>
                  <a:lnTo>
                    <a:pt x="70" y="87"/>
                  </a:lnTo>
                  <a:lnTo>
                    <a:pt x="85" y="78"/>
                  </a:lnTo>
                  <a:lnTo>
                    <a:pt x="104" y="69"/>
                  </a:lnTo>
                  <a:lnTo>
                    <a:pt x="131" y="59"/>
                  </a:lnTo>
                  <a:lnTo>
                    <a:pt x="163" y="48"/>
                  </a:lnTo>
                  <a:lnTo>
                    <a:pt x="204" y="39"/>
                  </a:lnTo>
                  <a:lnTo>
                    <a:pt x="255" y="30"/>
                  </a:lnTo>
                  <a:lnTo>
                    <a:pt x="219"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7"/>
            <p:cNvSpPr>
              <a:spLocks/>
            </p:cNvSpPr>
            <p:nvPr/>
          </p:nvSpPr>
          <p:spPr bwMode="auto">
            <a:xfrm>
              <a:off x="3170" y="2305"/>
              <a:ext cx="426" cy="183"/>
            </a:xfrm>
            <a:custGeom>
              <a:avLst/>
              <a:gdLst>
                <a:gd name="T0" fmla="*/ 249 w 426"/>
                <a:gd name="T1" fmla="*/ 77 h 183"/>
                <a:gd name="T2" fmla="*/ 268 w 426"/>
                <a:gd name="T3" fmla="*/ 72 h 183"/>
                <a:gd name="T4" fmla="*/ 286 w 426"/>
                <a:gd name="T5" fmla="*/ 67 h 183"/>
                <a:gd name="T6" fmla="*/ 307 w 426"/>
                <a:gd name="T7" fmla="*/ 59 h 183"/>
                <a:gd name="T8" fmla="*/ 328 w 426"/>
                <a:gd name="T9" fmla="*/ 51 h 183"/>
                <a:gd name="T10" fmla="*/ 351 w 426"/>
                <a:gd name="T11" fmla="*/ 41 h 183"/>
                <a:gd name="T12" fmla="*/ 375 w 426"/>
                <a:gd name="T13" fmla="*/ 31 h 183"/>
                <a:gd name="T14" fmla="*/ 400 w 426"/>
                <a:gd name="T15" fmla="*/ 20 h 183"/>
                <a:gd name="T16" fmla="*/ 426 w 426"/>
                <a:gd name="T17" fmla="*/ 7 h 183"/>
                <a:gd name="T18" fmla="*/ 423 w 426"/>
                <a:gd name="T19" fmla="*/ 8 h 183"/>
                <a:gd name="T20" fmla="*/ 412 w 426"/>
                <a:gd name="T21" fmla="*/ 11 h 183"/>
                <a:gd name="T22" fmla="*/ 398 w 426"/>
                <a:gd name="T23" fmla="*/ 16 h 183"/>
                <a:gd name="T24" fmla="*/ 379 w 426"/>
                <a:gd name="T25" fmla="*/ 23 h 183"/>
                <a:gd name="T26" fmla="*/ 355 w 426"/>
                <a:gd name="T27" fmla="*/ 29 h 183"/>
                <a:gd name="T28" fmla="*/ 329 w 426"/>
                <a:gd name="T29" fmla="*/ 36 h 183"/>
                <a:gd name="T30" fmla="*/ 300 w 426"/>
                <a:gd name="T31" fmla="*/ 41 h 183"/>
                <a:gd name="T32" fmla="*/ 269 w 426"/>
                <a:gd name="T33" fmla="*/ 47 h 183"/>
                <a:gd name="T34" fmla="*/ 237 w 426"/>
                <a:gd name="T35" fmla="*/ 52 h 183"/>
                <a:gd name="T36" fmla="*/ 206 w 426"/>
                <a:gd name="T37" fmla="*/ 53 h 183"/>
                <a:gd name="T38" fmla="*/ 174 w 426"/>
                <a:gd name="T39" fmla="*/ 53 h 183"/>
                <a:gd name="T40" fmla="*/ 145 w 426"/>
                <a:gd name="T41" fmla="*/ 51 h 183"/>
                <a:gd name="T42" fmla="*/ 117 w 426"/>
                <a:gd name="T43" fmla="*/ 44 h 183"/>
                <a:gd name="T44" fmla="*/ 91 w 426"/>
                <a:gd name="T45" fmla="*/ 33 h 183"/>
                <a:gd name="T46" fmla="*/ 70 w 426"/>
                <a:gd name="T47" fmla="*/ 20 h 183"/>
                <a:gd name="T48" fmla="*/ 52 w 426"/>
                <a:gd name="T49" fmla="*/ 0 h 183"/>
                <a:gd name="T50" fmla="*/ 52 w 426"/>
                <a:gd name="T51" fmla="*/ 3 h 183"/>
                <a:gd name="T52" fmla="*/ 52 w 426"/>
                <a:gd name="T53" fmla="*/ 11 h 183"/>
                <a:gd name="T54" fmla="*/ 55 w 426"/>
                <a:gd name="T55" fmla="*/ 23 h 183"/>
                <a:gd name="T56" fmla="*/ 60 w 426"/>
                <a:gd name="T57" fmla="*/ 37 h 183"/>
                <a:gd name="T58" fmla="*/ 59 w 426"/>
                <a:gd name="T59" fmla="*/ 36 h 183"/>
                <a:gd name="T60" fmla="*/ 0 w 426"/>
                <a:gd name="T61" fmla="*/ 146 h 183"/>
                <a:gd name="T62" fmla="*/ 108 w 426"/>
                <a:gd name="T63" fmla="*/ 80 h 183"/>
                <a:gd name="T64" fmla="*/ 114 w 426"/>
                <a:gd name="T65" fmla="*/ 81 h 183"/>
                <a:gd name="T66" fmla="*/ 119 w 426"/>
                <a:gd name="T67" fmla="*/ 84 h 183"/>
                <a:gd name="T68" fmla="*/ 126 w 426"/>
                <a:gd name="T69" fmla="*/ 85 h 183"/>
                <a:gd name="T70" fmla="*/ 133 w 426"/>
                <a:gd name="T71" fmla="*/ 87 h 183"/>
                <a:gd name="T72" fmla="*/ 139 w 426"/>
                <a:gd name="T73" fmla="*/ 88 h 183"/>
                <a:gd name="T74" fmla="*/ 147 w 426"/>
                <a:gd name="T75" fmla="*/ 90 h 183"/>
                <a:gd name="T76" fmla="*/ 155 w 426"/>
                <a:gd name="T77" fmla="*/ 90 h 183"/>
                <a:gd name="T78" fmla="*/ 165 w 426"/>
                <a:gd name="T79" fmla="*/ 90 h 183"/>
                <a:gd name="T80" fmla="*/ 52 w 426"/>
                <a:gd name="T81" fmla="*/ 183 h 183"/>
                <a:gd name="T82" fmla="*/ 249 w 426"/>
                <a:gd name="T83" fmla="*/ 77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26" h="183">
                  <a:moveTo>
                    <a:pt x="249" y="77"/>
                  </a:moveTo>
                  <a:lnTo>
                    <a:pt x="268" y="72"/>
                  </a:lnTo>
                  <a:lnTo>
                    <a:pt x="286" y="67"/>
                  </a:lnTo>
                  <a:lnTo>
                    <a:pt x="307" y="59"/>
                  </a:lnTo>
                  <a:lnTo>
                    <a:pt x="328" y="51"/>
                  </a:lnTo>
                  <a:lnTo>
                    <a:pt x="351" y="41"/>
                  </a:lnTo>
                  <a:lnTo>
                    <a:pt x="375" y="31"/>
                  </a:lnTo>
                  <a:lnTo>
                    <a:pt x="400" y="20"/>
                  </a:lnTo>
                  <a:lnTo>
                    <a:pt x="426" y="7"/>
                  </a:lnTo>
                  <a:lnTo>
                    <a:pt x="423" y="8"/>
                  </a:lnTo>
                  <a:lnTo>
                    <a:pt x="412" y="11"/>
                  </a:lnTo>
                  <a:lnTo>
                    <a:pt x="398" y="16"/>
                  </a:lnTo>
                  <a:lnTo>
                    <a:pt x="379" y="23"/>
                  </a:lnTo>
                  <a:lnTo>
                    <a:pt x="355" y="29"/>
                  </a:lnTo>
                  <a:lnTo>
                    <a:pt x="329" y="36"/>
                  </a:lnTo>
                  <a:lnTo>
                    <a:pt x="300" y="41"/>
                  </a:lnTo>
                  <a:lnTo>
                    <a:pt x="269" y="47"/>
                  </a:lnTo>
                  <a:lnTo>
                    <a:pt x="237" y="52"/>
                  </a:lnTo>
                  <a:lnTo>
                    <a:pt x="206" y="53"/>
                  </a:lnTo>
                  <a:lnTo>
                    <a:pt x="174" y="53"/>
                  </a:lnTo>
                  <a:lnTo>
                    <a:pt x="145" y="51"/>
                  </a:lnTo>
                  <a:lnTo>
                    <a:pt x="117" y="44"/>
                  </a:lnTo>
                  <a:lnTo>
                    <a:pt x="91" y="33"/>
                  </a:lnTo>
                  <a:lnTo>
                    <a:pt x="70" y="20"/>
                  </a:lnTo>
                  <a:lnTo>
                    <a:pt x="52" y="0"/>
                  </a:lnTo>
                  <a:lnTo>
                    <a:pt x="52" y="3"/>
                  </a:lnTo>
                  <a:lnTo>
                    <a:pt x="52" y="11"/>
                  </a:lnTo>
                  <a:lnTo>
                    <a:pt x="55" y="23"/>
                  </a:lnTo>
                  <a:lnTo>
                    <a:pt x="60" y="37"/>
                  </a:lnTo>
                  <a:lnTo>
                    <a:pt x="59" y="36"/>
                  </a:lnTo>
                  <a:lnTo>
                    <a:pt x="0" y="146"/>
                  </a:lnTo>
                  <a:lnTo>
                    <a:pt x="108" y="80"/>
                  </a:lnTo>
                  <a:lnTo>
                    <a:pt x="114" y="81"/>
                  </a:lnTo>
                  <a:lnTo>
                    <a:pt x="119" y="84"/>
                  </a:lnTo>
                  <a:lnTo>
                    <a:pt x="126" y="85"/>
                  </a:lnTo>
                  <a:lnTo>
                    <a:pt x="133" y="87"/>
                  </a:lnTo>
                  <a:lnTo>
                    <a:pt x="139" y="88"/>
                  </a:lnTo>
                  <a:lnTo>
                    <a:pt x="147" y="90"/>
                  </a:lnTo>
                  <a:lnTo>
                    <a:pt x="155" y="90"/>
                  </a:lnTo>
                  <a:lnTo>
                    <a:pt x="165" y="90"/>
                  </a:lnTo>
                  <a:lnTo>
                    <a:pt x="52" y="183"/>
                  </a:lnTo>
                  <a:lnTo>
                    <a:pt x="249" y="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8"/>
            <p:cNvSpPr>
              <a:spLocks/>
            </p:cNvSpPr>
            <p:nvPr/>
          </p:nvSpPr>
          <p:spPr bwMode="auto">
            <a:xfrm>
              <a:off x="3361" y="2182"/>
              <a:ext cx="477" cy="409"/>
            </a:xfrm>
            <a:custGeom>
              <a:avLst/>
              <a:gdLst>
                <a:gd name="T0" fmla="*/ 477 w 477"/>
                <a:gd name="T1" fmla="*/ 0 h 409"/>
                <a:gd name="T2" fmla="*/ 475 w 477"/>
                <a:gd name="T3" fmla="*/ 4 h 409"/>
                <a:gd name="T4" fmla="*/ 469 w 477"/>
                <a:gd name="T5" fmla="*/ 14 h 409"/>
                <a:gd name="T6" fmla="*/ 459 w 477"/>
                <a:gd name="T7" fmla="*/ 32 h 409"/>
                <a:gd name="T8" fmla="*/ 446 w 477"/>
                <a:gd name="T9" fmla="*/ 56 h 409"/>
                <a:gd name="T10" fmla="*/ 429 w 477"/>
                <a:gd name="T11" fmla="*/ 83 h 409"/>
                <a:gd name="T12" fmla="*/ 407 w 477"/>
                <a:gd name="T13" fmla="*/ 114 h 409"/>
                <a:gd name="T14" fmla="*/ 382 w 477"/>
                <a:gd name="T15" fmla="*/ 147 h 409"/>
                <a:gd name="T16" fmla="*/ 354 w 477"/>
                <a:gd name="T17" fmla="*/ 182 h 409"/>
                <a:gd name="T18" fmla="*/ 322 w 477"/>
                <a:gd name="T19" fmla="*/ 218 h 409"/>
                <a:gd name="T20" fmla="*/ 287 w 477"/>
                <a:gd name="T21" fmla="*/ 254 h 409"/>
                <a:gd name="T22" fmla="*/ 247 w 477"/>
                <a:gd name="T23" fmla="*/ 289 h 409"/>
                <a:gd name="T24" fmla="*/ 205 w 477"/>
                <a:gd name="T25" fmla="*/ 321 h 409"/>
                <a:gd name="T26" fmla="*/ 158 w 477"/>
                <a:gd name="T27" fmla="*/ 349 h 409"/>
                <a:gd name="T28" fmla="*/ 109 w 477"/>
                <a:gd name="T29" fmla="*/ 374 h 409"/>
                <a:gd name="T30" fmla="*/ 57 w 477"/>
                <a:gd name="T31" fmla="*/ 394 h 409"/>
                <a:gd name="T32" fmla="*/ 0 w 477"/>
                <a:gd name="T33" fmla="*/ 409 h 409"/>
                <a:gd name="T34" fmla="*/ 4 w 477"/>
                <a:gd name="T35" fmla="*/ 409 h 409"/>
                <a:gd name="T36" fmla="*/ 14 w 477"/>
                <a:gd name="T37" fmla="*/ 408 h 409"/>
                <a:gd name="T38" fmla="*/ 30 w 477"/>
                <a:gd name="T39" fmla="*/ 405 h 409"/>
                <a:gd name="T40" fmla="*/ 50 w 477"/>
                <a:gd name="T41" fmla="*/ 401 h 409"/>
                <a:gd name="T42" fmla="*/ 74 w 477"/>
                <a:gd name="T43" fmla="*/ 397 h 409"/>
                <a:gd name="T44" fmla="*/ 102 w 477"/>
                <a:gd name="T45" fmla="*/ 390 h 409"/>
                <a:gd name="T46" fmla="*/ 133 w 477"/>
                <a:gd name="T47" fmla="*/ 384 h 409"/>
                <a:gd name="T48" fmla="*/ 165 w 477"/>
                <a:gd name="T49" fmla="*/ 374 h 409"/>
                <a:gd name="T50" fmla="*/ 197 w 477"/>
                <a:gd name="T51" fmla="*/ 365 h 409"/>
                <a:gd name="T52" fmla="*/ 231 w 477"/>
                <a:gd name="T53" fmla="*/ 353 h 409"/>
                <a:gd name="T54" fmla="*/ 263 w 477"/>
                <a:gd name="T55" fmla="*/ 340 h 409"/>
                <a:gd name="T56" fmla="*/ 293 w 477"/>
                <a:gd name="T57" fmla="*/ 325 h 409"/>
                <a:gd name="T58" fmla="*/ 323 w 477"/>
                <a:gd name="T59" fmla="*/ 309 h 409"/>
                <a:gd name="T60" fmla="*/ 348 w 477"/>
                <a:gd name="T61" fmla="*/ 290 h 409"/>
                <a:gd name="T62" fmla="*/ 371 w 477"/>
                <a:gd name="T63" fmla="*/ 270 h 409"/>
                <a:gd name="T64" fmla="*/ 388 w 477"/>
                <a:gd name="T65" fmla="*/ 247 h 409"/>
                <a:gd name="T66" fmla="*/ 393 w 477"/>
                <a:gd name="T67" fmla="*/ 241 h 409"/>
                <a:gd name="T68" fmla="*/ 405 w 477"/>
                <a:gd name="T69" fmla="*/ 221 h 409"/>
                <a:gd name="T70" fmla="*/ 421 w 477"/>
                <a:gd name="T71" fmla="*/ 191 h 409"/>
                <a:gd name="T72" fmla="*/ 438 w 477"/>
                <a:gd name="T73" fmla="*/ 155 h 409"/>
                <a:gd name="T74" fmla="*/ 455 w 477"/>
                <a:gd name="T75" fmla="*/ 116 h 409"/>
                <a:gd name="T76" fmla="*/ 469 w 477"/>
                <a:gd name="T77" fmla="*/ 75 h 409"/>
                <a:gd name="T78" fmla="*/ 477 w 477"/>
                <a:gd name="T79" fmla="*/ 35 h 409"/>
                <a:gd name="T80" fmla="*/ 477 w 477"/>
                <a:gd name="T81" fmla="*/ 0 h 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77" h="409">
                  <a:moveTo>
                    <a:pt x="477" y="0"/>
                  </a:moveTo>
                  <a:lnTo>
                    <a:pt x="475" y="4"/>
                  </a:lnTo>
                  <a:lnTo>
                    <a:pt x="469" y="14"/>
                  </a:lnTo>
                  <a:lnTo>
                    <a:pt x="459" y="32"/>
                  </a:lnTo>
                  <a:lnTo>
                    <a:pt x="446" y="56"/>
                  </a:lnTo>
                  <a:lnTo>
                    <a:pt x="429" y="83"/>
                  </a:lnTo>
                  <a:lnTo>
                    <a:pt x="407" y="114"/>
                  </a:lnTo>
                  <a:lnTo>
                    <a:pt x="382" y="147"/>
                  </a:lnTo>
                  <a:lnTo>
                    <a:pt x="354" y="182"/>
                  </a:lnTo>
                  <a:lnTo>
                    <a:pt x="322" y="218"/>
                  </a:lnTo>
                  <a:lnTo>
                    <a:pt x="287" y="254"/>
                  </a:lnTo>
                  <a:lnTo>
                    <a:pt x="247" y="289"/>
                  </a:lnTo>
                  <a:lnTo>
                    <a:pt x="205" y="321"/>
                  </a:lnTo>
                  <a:lnTo>
                    <a:pt x="158" y="349"/>
                  </a:lnTo>
                  <a:lnTo>
                    <a:pt x="109" y="374"/>
                  </a:lnTo>
                  <a:lnTo>
                    <a:pt x="57" y="394"/>
                  </a:lnTo>
                  <a:lnTo>
                    <a:pt x="0" y="409"/>
                  </a:lnTo>
                  <a:lnTo>
                    <a:pt x="4" y="409"/>
                  </a:lnTo>
                  <a:lnTo>
                    <a:pt x="14" y="408"/>
                  </a:lnTo>
                  <a:lnTo>
                    <a:pt x="30" y="405"/>
                  </a:lnTo>
                  <a:lnTo>
                    <a:pt x="50" y="401"/>
                  </a:lnTo>
                  <a:lnTo>
                    <a:pt x="74" y="397"/>
                  </a:lnTo>
                  <a:lnTo>
                    <a:pt x="102" y="390"/>
                  </a:lnTo>
                  <a:lnTo>
                    <a:pt x="133" y="384"/>
                  </a:lnTo>
                  <a:lnTo>
                    <a:pt x="165" y="374"/>
                  </a:lnTo>
                  <a:lnTo>
                    <a:pt x="197" y="365"/>
                  </a:lnTo>
                  <a:lnTo>
                    <a:pt x="231" y="353"/>
                  </a:lnTo>
                  <a:lnTo>
                    <a:pt x="263" y="340"/>
                  </a:lnTo>
                  <a:lnTo>
                    <a:pt x="293" y="325"/>
                  </a:lnTo>
                  <a:lnTo>
                    <a:pt x="323" y="309"/>
                  </a:lnTo>
                  <a:lnTo>
                    <a:pt x="348" y="290"/>
                  </a:lnTo>
                  <a:lnTo>
                    <a:pt x="371" y="270"/>
                  </a:lnTo>
                  <a:lnTo>
                    <a:pt x="388" y="247"/>
                  </a:lnTo>
                  <a:lnTo>
                    <a:pt x="393" y="241"/>
                  </a:lnTo>
                  <a:lnTo>
                    <a:pt x="405" y="221"/>
                  </a:lnTo>
                  <a:lnTo>
                    <a:pt x="421" y="191"/>
                  </a:lnTo>
                  <a:lnTo>
                    <a:pt x="438" y="155"/>
                  </a:lnTo>
                  <a:lnTo>
                    <a:pt x="455" y="116"/>
                  </a:lnTo>
                  <a:lnTo>
                    <a:pt x="469" y="75"/>
                  </a:lnTo>
                  <a:lnTo>
                    <a:pt x="477" y="35"/>
                  </a:lnTo>
                  <a:lnTo>
                    <a:pt x="477" y="0"/>
                  </a:lnTo>
                  <a:close/>
                </a:path>
              </a:pathLst>
            </a:custGeom>
            <a:solidFill>
              <a:srgbClr val="5EBA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9"/>
            <p:cNvSpPr>
              <a:spLocks/>
            </p:cNvSpPr>
            <p:nvPr/>
          </p:nvSpPr>
          <p:spPr bwMode="auto">
            <a:xfrm>
              <a:off x="2833" y="1760"/>
              <a:ext cx="322" cy="560"/>
            </a:xfrm>
            <a:custGeom>
              <a:avLst/>
              <a:gdLst>
                <a:gd name="T0" fmla="*/ 322 w 322"/>
                <a:gd name="T1" fmla="*/ 458 h 560"/>
                <a:gd name="T2" fmla="*/ 312 w 322"/>
                <a:gd name="T3" fmla="*/ 469 h 560"/>
                <a:gd name="T4" fmla="*/ 298 w 322"/>
                <a:gd name="T5" fmla="*/ 483 h 560"/>
                <a:gd name="T6" fmla="*/ 284 w 322"/>
                <a:gd name="T7" fmla="*/ 499 h 560"/>
                <a:gd name="T8" fmla="*/ 268 w 322"/>
                <a:gd name="T9" fmla="*/ 517 h 560"/>
                <a:gd name="T10" fmla="*/ 251 w 322"/>
                <a:gd name="T11" fmla="*/ 533 h 560"/>
                <a:gd name="T12" fmla="*/ 239 w 322"/>
                <a:gd name="T13" fmla="*/ 546 h 560"/>
                <a:gd name="T14" fmla="*/ 230 w 322"/>
                <a:gd name="T15" fmla="*/ 556 h 560"/>
                <a:gd name="T16" fmla="*/ 227 w 322"/>
                <a:gd name="T17" fmla="*/ 560 h 560"/>
                <a:gd name="T18" fmla="*/ 0 w 322"/>
                <a:gd name="T19" fmla="*/ 384 h 560"/>
                <a:gd name="T20" fmla="*/ 1 w 322"/>
                <a:gd name="T21" fmla="*/ 380 h 560"/>
                <a:gd name="T22" fmla="*/ 5 w 322"/>
                <a:gd name="T23" fmla="*/ 368 h 560"/>
                <a:gd name="T24" fmla="*/ 12 w 322"/>
                <a:gd name="T25" fmla="*/ 354 h 560"/>
                <a:gd name="T26" fmla="*/ 23 w 322"/>
                <a:gd name="T27" fmla="*/ 339 h 560"/>
                <a:gd name="T28" fmla="*/ 35 w 322"/>
                <a:gd name="T29" fmla="*/ 324 h 560"/>
                <a:gd name="T30" fmla="*/ 49 w 322"/>
                <a:gd name="T31" fmla="*/ 316 h 560"/>
                <a:gd name="T32" fmla="*/ 68 w 322"/>
                <a:gd name="T33" fmla="*/ 315 h 560"/>
                <a:gd name="T34" fmla="*/ 88 w 322"/>
                <a:gd name="T35" fmla="*/ 325 h 560"/>
                <a:gd name="T36" fmla="*/ 82 w 322"/>
                <a:gd name="T37" fmla="*/ 319 h 560"/>
                <a:gd name="T38" fmla="*/ 64 w 322"/>
                <a:gd name="T39" fmla="*/ 301 h 560"/>
                <a:gd name="T40" fmla="*/ 43 w 322"/>
                <a:gd name="T41" fmla="*/ 276 h 560"/>
                <a:gd name="T42" fmla="*/ 21 w 322"/>
                <a:gd name="T43" fmla="*/ 248 h 560"/>
                <a:gd name="T44" fmla="*/ 7 w 322"/>
                <a:gd name="T45" fmla="*/ 218 h 560"/>
                <a:gd name="T46" fmla="*/ 5 w 322"/>
                <a:gd name="T47" fmla="*/ 193 h 560"/>
                <a:gd name="T48" fmla="*/ 20 w 322"/>
                <a:gd name="T49" fmla="*/ 174 h 560"/>
                <a:gd name="T50" fmla="*/ 59 w 322"/>
                <a:gd name="T51" fmla="*/ 165 h 560"/>
                <a:gd name="T52" fmla="*/ 55 w 322"/>
                <a:gd name="T53" fmla="*/ 154 h 560"/>
                <a:gd name="T54" fmla="*/ 43 w 322"/>
                <a:gd name="T55" fmla="*/ 126 h 560"/>
                <a:gd name="T56" fmla="*/ 29 w 322"/>
                <a:gd name="T57" fmla="*/ 90 h 560"/>
                <a:gd name="T58" fmla="*/ 17 w 322"/>
                <a:gd name="T59" fmla="*/ 52 h 560"/>
                <a:gd name="T60" fmla="*/ 11 w 322"/>
                <a:gd name="T61" fmla="*/ 19 h 560"/>
                <a:gd name="T62" fmla="*/ 12 w 322"/>
                <a:gd name="T63" fmla="*/ 0 h 560"/>
                <a:gd name="T64" fmla="*/ 27 w 322"/>
                <a:gd name="T65" fmla="*/ 3 h 560"/>
                <a:gd name="T66" fmla="*/ 59 w 322"/>
                <a:gd name="T67" fmla="*/ 32 h 560"/>
                <a:gd name="T68" fmla="*/ 322 w 322"/>
                <a:gd name="T69" fmla="*/ 458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22" h="560">
                  <a:moveTo>
                    <a:pt x="322" y="458"/>
                  </a:moveTo>
                  <a:lnTo>
                    <a:pt x="312" y="469"/>
                  </a:lnTo>
                  <a:lnTo>
                    <a:pt x="298" y="483"/>
                  </a:lnTo>
                  <a:lnTo>
                    <a:pt x="284" y="499"/>
                  </a:lnTo>
                  <a:lnTo>
                    <a:pt x="268" y="517"/>
                  </a:lnTo>
                  <a:lnTo>
                    <a:pt x="251" y="533"/>
                  </a:lnTo>
                  <a:lnTo>
                    <a:pt x="239" y="546"/>
                  </a:lnTo>
                  <a:lnTo>
                    <a:pt x="230" y="556"/>
                  </a:lnTo>
                  <a:lnTo>
                    <a:pt x="227" y="560"/>
                  </a:lnTo>
                  <a:lnTo>
                    <a:pt x="0" y="384"/>
                  </a:lnTo>
                  <a:lnTo>
                    <a:pt x="1" y="380"/>
                  </a:lnTo>
                  <a:lnTo>
                    <a:pt x="5" y="368"/>
                  </a:lnTo>
                  <a:lnTo>
                    <a:pt x="12" y="354"/>
                  </a:lnTo>
                  <a:lnTo>
                    <a:pt x="23" y="339"/>
                  </a:lnTo>
                  <a:lnTo>
                    <a:pt x="35" y="324"/>
                  </a:lnTo>
                  <a:lnTo>
                    <a:pt x="49" y="316"/>
                  </a:lnTo>
                  <a:lnTo>
                    <a:pt x="68" y="315"/>
                  </a:lnTo>
                  <a:lnTo>
                    <a:pt x="88" y="325"/>
                  </a:lnTo>
                  <a:lnTo>
                    <a:pt x="82" y="319"/>
                  </a:lnTo>
                  <a:lnTo>
                    <a:pt x="64" y="301"/>
                  </a:lnTo>
                  <a:lnTo>
                    <a:pt x="43" y="276"/>
                  </a:lnTo>
                  <a:lnTo>
                    <a:pt x="21" y="248"/>
                  </a:lnTo>
                  <a:lnTo>
                    <a:pt x="7" y="218"/>
                  </a:lnTo>
                  <a:lnTo>
                    <a:pt x="5" y="193"/>
                  </a:lnTo>
                  <a:lnTo>
                    <a:pt x="20" y="174"/>
                  </a:lnTo>
                  <a:lnTo>
                    <a:pt x="59" y="165"/>
                  </a:lnTo>
                  <a:lnTo>
                    <a:pt x="55" y="154"/>
                  </a:lnTo>
                  <a:lnTo>
                    <a:pt x="43" y="126"/>
                  </a:lnTo>
                  <a:lnTo>
                    <a:pt x="29" y="90"/>
                  </a:lnTo>
                  <a:lnTo>
                    <a:pt x="17" y="52"/>
                  </a:lnTo>
                  <a:lnTo>
                    <a:pt x="11" y="19"/>
                  </a:lnTo>
                  <a:lnTo>
                    <a:pt x="12" y="0"/>
                  </a:lnTo>
                  <a:lnTo>
                    <a:pt x="27" y="3"/>
                  </a:lnTo>
                  <a:lnTo>
                    <a:pt x="59" y="32"/>
                  </a:lnTo>
                  <a:lnTo>
                    <a:pt x="322" y="458"/>
                  </a:lnTo>
                  <a:close/>
                </a:path>
              </a:pathLst>
            </a:custGeom>
            <a:solidFill>
              <a:srgbClr val="5EBA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20"/>
            <p:cNvSpPr>
              <a:spLocks/>
            </p:cNvSpPr>
            <p:nvPr/>
          </p:nvSpPr>
          <p:spPr bwMode="auto">
            <a:xfrm>
              <a:off x="2810" y="1990"/>
              <a:ext cx="272" cy="292"/>
            </a:xfrm>
            <a:custGeom>
              <a:avLst/>
              <a:gdLst>
                <a:gd name="T0" fmla="*/ 8 w 272"/>
                <a:gd name="T1" fmla="*/ 89 h 292"/>
                <a:gd name="T2" fmla="*/ 236 w 272"/>
                <a:gd name="T3" fmla="*/ 292 h 292"/>
                <a:gd name="T4" fmla="*/ 272 w 272"/>
                <a:gd name="T5" fmla="*/ 277 h 292"/>
                <a:gd name="T6" fmla="*/ 0 w 272"/>
                <a:gd name="T7" fmla="*/ 0 h 292"/>
                <a:gd name="T8" fmla="*/ 8 w 272"/>
                <a:gd name="T9" fmla="*/ 89 h 292"/>
              </a:gdLst>
              <a:ahLst/>
              <a:cxnLst>
                <a:cxn ang="0">
                  <a:pos x="T0" y="T1"/>
                </a:cxn>
                <a:cxn ang="0">
                  <a:pos x="T2" y="T3"/>
                </a:cxn>
                <a:cxn ang="0">
                  <a:pos x="T4" y="T5"/>
                </a:cxn>
                <a:cxn ang="0">
                  <a:pos x="T6" y="T7"/>
                </a:cxn>
                <a:cxn ang="0">
                  <a:pos x="T8" y="T9"/>
                </a:cxn>
              </a:cxnLst>
              <a:rect l="0" t="0" r="r" b="b"/>
              <a:pathLst>
                <a:path w="272" h="292">
                  <a:moveTo>
                    <a:pt x="8" y="89"/>
                  </a:moveTo>
                  <a:lnTo>
                    <a:pt x="236" y="292"/>
                  </a:lnTo>
                  <a:lnTo>
                    <a:pt x="272" y="277"/>
                  </a:lnTo>
                  <a:lnTo>
                    <a:pt x="0" y="0"/>
                  </a:lnTo>
                  <a:lnTo>
                    <a:pt x="8" y="8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21"/>
            <p:cNvSpPr>
              <a:spLocks/>
            </p:cNvSpPr>
            <p:nvPr/>
          </p:nvSpPr>
          <p:spPr bwMode="auto">
            <a:xfrm>
              <a:off x="2795" y="1778"/>
              <a:ext cx="331" cy="432"/>
            </a:xfrm>
            <a:custGeom>
              <a:avLst/>
              <a:gdLst>
                <a:gd name="T0" fmla="*/ 0 w 331"/>
                <a:gd name="T1" fmla="*/ 59 h 432"/>
                <a:gd name="T2" fmla="*/ 310 w 331"/>
                <a:gd name="T3" fmla="*/ 432 h 432"/>
                <a:gd name="T4" fmla="*/ 331 w 331"/>
                <a:gd name="T5" fmla="*/ 396 h 432"/>
                <a:gd name="T6" fmla="*/ 0 w 331"/>
                <a:gd name="T7" fmla="*/ 0 h 432"/>
                <a:gd name="T8" fmla="*/ 0 w 331"/>
                <a:gd name="T9" fmla="*/ 59 h 432"/>
              </a:gdLst>
              <a:ahLst/>
              <a:cxnLst>
                <a:cxn ang="0">
                  <a:pos x="T0" y="T1"/>
                </a:cxn>
                <a:cxn ang="0">
                  <a:pos x="T2" y="T3"/>
                </a:cxn>
                <a:cxn ang="0">
                  <a:pos x="T4" y="T5"/>
                </a:cxn>
                <a:cxn ang="0">
                  <a:pos x="T6" y="T7"/>
                </a:cxn>
                <a:cxn ang="0">
                  <a:pos x="T8" y="T9"/>
                </a:cxn>
              </a:cxnLst>
              <a:rect l="0" t="0" r="r" b="b"/>
              <a:pathLst>
                <a:path w="331" h="432">
                  <a:moveTo>
                    <a:pt x="0" y="59"/>
                  </a:moveTo>
                  <a:lnTo>
                    <a:pt x="310" y="432"/>
                  </a:lnTo>
                  <a:lnTo>
                    <a:pt x="331" y="396"/>
                  </a:lnTo>
                  <a:lnTo>
                    <a:pt x="0" y="0"/>
                  </a:lnTo>
                  <a:lnTo>
                    <a:pt x="0" y="5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Rectangle 22"/>
            <p:cNvSpPr>
              <a:spLocks noChangeArrowheads="1"/>
            </p:cNvSpPr>
            <p:nvPr/>
          </p:nvSpPr>
          <p:spPr bwMode="auto">
            <a:xfrm>
              <a:off x="1815" y="1766"/>
              <a:ext cx="20" cy="65"/>
            </a:xfrm>
            <a:prstGeom prst="rect">
              <a:avLst/>
            </a:prstGeom>
            <a:solidFill>
              <a:srgbClr val="3A89A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Rectangle 23"/>
            <p:cNvSpPr>
              <a:spLocks noChangeArrowheads="1"/>
            </p:cNvSpPr>
            <p:nvPr/>
          </p:nvSpPr>
          <p:spPr bwMode="auto">
            <a:xfrm>
              <a:off x="1815" y="1676"/>
              <a:ext cx="20" cy="66"/>
            </a:xfrm>
            <a:prstGeom prst="rect">
              <a:avLst/>
            </a:prstGeom>
            <a:solidFill>
              <a:srgbClr val="3A89A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Rectangle 24"/>
            <p:cNvSpPr>
              <a:spLocks noChangeArrowheads="1"/>
            </p:cNvSpPr>
            <p:nvPr/>
          </p:nvSpPr>
          <p:spPr bwMode="auto">
            <a:xfrm>
              <a:off x="1815" y="1586"/>
              <a:ext cx="20" cy="66"/>
            </a:xfrm>
            <a:prstGeom prst="rect">
              <a:avLst/>
            </a:prstGeom>
            <a:solidFill>
              <a:srgbClr val="3A89A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Rectangle 25"/>
            <p:cNvSpPr>
              <a:spLocks noChangeArrowheads="1"/>
            </p:cNvSpPr>
            <p:nvPr/>
          </p:nvSpPr>
          <p:spPr bwMode="auto">
            <a:xfrm>
              <a:off x="1815" y="1497"/>
              <a:ext cx="20" cy="67"/>
            </a:xfrm>
            <a:prstGeom prst="rect">
              <a:avLst/>
            </a:prstGeom>
            <a:solidFill>
              <a:srgbClr val="3A89A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Rectangle 26"/>
            <p:cNvSpPr>
              <a:spLocks noChangeArrowheads="1"/>
            </p:cNvSpPr>
            <p:nvPr/>
          </p:nvSpPr>
          <p:spPr bwMode="auto">
            <a:xfrm>
              <a:off x="1857" y="1489"/>
              <a:ext cx="51" cy="24"/>
            </a:xfrm>
            <a:prstGeom prst="rect">
              <a:avLst/>
            </a:prstGeom>
            <a:solidFill>
              <a:srgbClr val="3A89A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Rectangle 27"/>
            <p:cNvSpPr>
              <a:spLocks noChangeArrowheads="1"/>
            </p:cNvSpPr>
            <p:nvPr/>
          </p:nvSpPr>
          <p:spPr bwMode="auto">
            <a:xfrm>
              <a:off x="1927" y="1489"/>
              <a:ext cx="52" cy="24"/>
            </a:xfrm>
            <a:prstGeom prst="rect">
              <a:avLst/>
            </a:prstGeom>
            <a:solidFill>
              <a:srgbClr val="3A89A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Rectangle 28"/>
            <p:cNvSpPr>
              <a:spLocks noChangeArrowheads="1"/>
            </p:cNvSpPr>
            <p:nvPr/>
          </p:nvSpPr>
          <p:spPr bwMode="auto">
            <a:xfrm>
              <a:off x="1998" y="1489"/>
              <a:ext cx="51" cy="24"/>
            </a:xfrm>
            <a:prstGeom prst="rect">
              <a:avLst/>
            </a:prstGeom>
            <a:solidFill>
              <a:srgbClr val="3A89A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Rectangle 29"/>
            <p:cNvSpPr>
              <a:spLocks noChangeArrowheads="1"/>
            </p:cNvSpPr>
            <p:nvPr/>
          </p:nvSpPr>
          <p:spPr bwMode="auto">
            <a:xfrm>
              <a:off x="2068" y="1489"/>
              <a:ext cx="50" cy="24"/>
            </a:xfrm>
            <a:prstGeom prst="rect">
              <a:avLst/>
            </a:prstGeom>
            <a:solidFill>
              <a:srgbClr val="3A89A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Rectangle 30"/>
            <p:cNvSpPr>
              <a:spLocks noChangeArrowheads="1"/>
            </p:cNvSpPr>
            <p:nvPr/>
          </p:nvSpPr>
          <p:spPr bwMode="auto">
            <a:xfrm>
              <a:off x="2137" y="1489"/>
              <a:ext cx="52" cy="24"/>
            </a:xfrm>
            <a:prstGeom prst="rect">
              <a:avLst/>
            </a:prstGeom>
            <a:solidFill>
              <a:srgbClr val="3A89A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Rectangle 31"/>
            <p:cNvSpPr>
              <a:spLocks noChangeArrowheads="1"/>
            </p:cNvSpPr>
            <p:nvPr/>
          </p:nvSpPr>
          <p:spPr bwMode="auto">
            <a:xfrm>
              <a:off x="2207" y="1489"/>
              <a:ext cx="52" cy="24"/>
            </a:xfrm>
            <a:prstGeom prst="rect">
              <a:avLst/>
            </a:prstGeom>
            <a:solidFill>
              <a:srgbClr val="3A89A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Rectangle 32"/>
            <p:cNvSpPr>
              <a:spLocks noChangeArrowheads="1"/>
            </p:cNvSpPr>
            <p:nvPr/>
          </p:nvSpPr>
          <p:spPr bwMode="auto">
            <a:xfrm>
              <a:off x="2278" y="1489"/>
              <a:ext cx="50" cy="24"/>
            </a:xfrm>
            <a:prstGeom prst="rect">
              <a:avLst/>
            </a:prstGeom>
            <a:solidFill>
              <a:srgbClr val="3A89A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Rectangle 33"/>
            <p:cNvSpPr>
              <a:spLocks noChangeArrowheads="1"/>
            </p:cNvSpPr>
            <p:nvPr/>
          </p:nvSpPr>
          <p:spPr bwMode="auto">
            <a:xfrm>
              <a:off x="2347" y="1489"/>
              <a:ext cx="51" cy="24"/>
            </a:xfrm>
            <a:prstGeom prst="rect">
              <a:avLst/>
            </a:prstGeom>
            <a:solidFill>
              <a:srgbClr val="3A89A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Rectangle 34"/>
            <p:cNvSpPr>
              <a:spLocks noChangeArrowheads="1"/>
            </p:cNvSpPr>
            <p:nvPr/>
          </p:nvSpPr>
          <p:spPr bwMode="auto">
            <a:xfrm>
              <a:off x="2417" y="1489"/>
              <a:ext cx="52" cy="24"/>
            </a:xfrm>
            <a:prstGeom prst="rect">
              <a:avLst/>
            </a:prstGeom>
            <a:solidFill>
              <a:srgbClr val="3A89A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Rectangle 35"/>
            <p:cNvSpPr>
              <a:spLocks noChangeArrowheads="1"/>
            </p:cNvSpPr>
            <p:nvPr/>
          </p:nvSpPr>
          <p:spPr bwMode="auto">
            <a:xfrm>
              <a:off x="2765" y="1489"/>
              <a:ext cx="52" cy="24"/>
            </a:xfrm>
            <a:prstGeom prst="rect">
              <a:avLst/>
            </a:prstGeom>
            <a:solidFill>
              <a:srgbClr val="3A89A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Rectangle 36"/>
            <p:cNvSpPr>
              <a:spLocks noChangeArrowheads="1"/>
            </p:cNvSpPr>
            <p:nvPr/>
          </p:nvSpPr>
          <p:spPr bwMode="auto">
            <a:xfrm>
              <a:off x="2836" y="1489"/>
              <a:ext cx="50" cy="24"/>
            </a:xfrm>
            <a:prstGeom prst="rect">
              <a:avLst/>
            </a:prstGeom>
            <a:solidFill>
              <a:srgbClr val="3A89A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Rectangle 37"/>
            <p:cNvSpPr>
              <a:spLocks noChangeArrowheads="1"/>
            </p:cNvSpPr>
            <p:nvPr/>
          </p:nvSpPr>
          <p:spPr bwMode="auto">
            <a:xfrm>
              <a:off x="2905" y="1489"/>
              <a:ext cx="51" cy="24"/>
            </a:xfrm>
            <a:prstGeom prst="rect">
              <a:avLst/>
            </a:prstGeom>
            <a:solidFill>
              <a:srgbClr val="3A89A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Rectangle 38"/>
            <p:cNvSpPr>
              <a:spLocks noChangeArrowheads="1"/>
            </p:cNvSpPr>
            <p:nvPr/>
          </p:nvSpPr>
          <p:spPr bwMode="auto">
            <a:xfrm>
              <a:off x="2975" y="1489"/>
              <a:ext cx="52" cy="24"/>
            </a:xfrm>
            <a:prstGeom prst="rect">
              <a:avLst/>
            </a:prstGeom>
            <a:solidFill>
              <a:srgbClr val="3A89A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Rectangle 39"/>
            <p:cNvSpPr>
              <a:spLocks noChangeArrowheads="1"/>
            </p:cNvSpPr>
            <p:nvPr/>
          </p:nvSpPr>
          <p:spPr bwMode="auto">
            <a:xfrm>
              <a:off x="3044" y="1489"/>
              <a:ext cx="53" cy="24"/>
            </a:xfrm>
            <a:prstGeom prst="rect">
              <a:avLst/>
            </a:prstGeom>
            <a:solidFill>
              <a:srgbClr val="3A89A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Rectangle 40"/>
            <p:cNvSpPr>
              <a:spLocks noChangeArrowheads="1"/>
            </p:cNvSpPr>
            <p:nvPr/>
          </p:nvSpPr>
          <p:spPr bwMode="auto">
            <a:xfrm>
              <a:off x="3115" y="1489"/>
              <a:ext cx="51" cy="24"/>
            </a:xfrm>
            <a:prstGeom prst="rect">
              <a:avLst/>
            </a:prstGeom>
            <a:solidFill>
              <a:srgbClr val="3A89A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Rectangle 41"/>
            <p:cNvSpPr>
              <a:spLocks noChangeArrowheads="1"/>
            </p:cNvSpPr>
            <p:nvPr/>
          </p:nvSpPr>
          <p:spPr bwMode="auto">
            <a:xfrm>
              <a:off x="3185" y="1489"/>
              <a:ext cx="51" cy="24"/>
            </a:xfrm>
            <a:prstGeom prst="rect">
              <a:avLst/>
            </a:prstGeom>
            <a:solidFill>
              <a:srgbClr val="3A89A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Rectangle 42"/>
            <p:cNvSpPr>
              <a:spLocks noChangeArrowheads="1"/>
            </p:cNvSpPr>
            <p:nvPr/>
          </p:nvSpPr>
          <p:spPr bwMode="auto">
            <a:xfrm>
              <a:off x="3254" y="1489"/>
              <a:ext cx="51" cy="24"/>
            </a:xfrm>
            <a:prstGeom prst="rect">
              <a:avLst/>
            </a:prstGeom>
            <a:solidFill>
              <a:srgbClr val="3A89A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Rectangle 43"/>
            <p:cNvSpPr>
              <a:spLocks noChangeArrowheads="1"/>
            </p:cNvSpPr>
            <p:nvPr/>
          </p:nvSpPr>
          <p:spPr bwMode="auto">
            <a:xfrm>
              <a:off x="3324" y="1489"/>
              <a:ext cx="51" cy="24"/>
            </a:xfrm>
            <a:prstGeom prst="rect">
              <a:avLst/>
            </a:prstGeom>
            <a:solidFill>
              <a:srgbClr val="3A89A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Rectangle 44"/>
            <p:cNvSpPr>
              <a:spLocks noChangeArrowheads="1"/>
            </p:cNvSpPr>
            <p:nvPr/>
          </p:nvSpPr>
          <p:spPr bwMode="auto">
            <a:xfrm>
              <a:off x="3395" y="1506"/>
              <a:ext cx="19" cy="66"/>
            </a:xfrm>
            <a:prstGeom prst="rect">
              <a:avLst/>
            </a:prstGeom>
            <a:solidFill>
              <a:srgbClr val="3A89A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Rectangle 45"/>
            <p:cNvSpPr>
              <a:spLocks noChangeArrowheads="1"/>
            </p:cNvSpPr>
            <p:nvPr/>
          </p:nvSpPr>
          <p:spPr bwMode="auto">
            <a:xfrm>
              <a:off x="3395" y="1596"/>
              <a:ext cx="19" cy="65"/>
            </a:xfrm>
            <a:prstGeom prst="rect">
              <a:avLst/>
            </a:prstGeom>
            <a:solidFill>
              <a:srgbClr val="3A89A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Rectangle 46"/>
            <p:cNvSpPr>
              <a:spLocks noChangeArrowheads="1"/>
            </p:cNvSpPr>
            <p:nvPr/>
          </p:nvSpPr>
          <p:spPr bwMode="auto">
            <a:xfrm>
              <a:off x="3395" y="1685"/>
              <a:ext cx="19" cy="66"/>
            </a:xfrm>
            <a:prstGeom prst="rect">
              <a:avLst/>
            </a:prstGeom>
            <a:solidFill>
              <a:srgbClr val="3A89A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Rectangle 47"/>
            <p:cNvSpPr>
              <a:spLocks noChangeArrowheads="1"/>
            </p:cNvSpPr>
            <p:nvPr/>
          </p:nvSpPr>
          <p:spPr bwMode="auto">
            <a:xfrm>
              <a:off x="3395" y="1775"/>
              <a:ext cx="19" cy="66"/>
            </a:xfrm>
            <a:prstGeom prst="rect">
              <a:avLst/>
            </a:prstGeom>
            <a:solidFill>
              <a:srgbClr val="3A89A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Rectangle 48"/>
            <p:cNvSpPr>
              <a:spLocks noChangeArrowheads="1"/>
            </p:cNvSpPr>
            <p:nvPr/>
          </p:nvSpPr>
          <p:spPr bwMode="auto">
            <a:xfrm>
              <a:off x="3395" y="1863"/>
              <a:ext cx="19" cy="66"/>
            </a:xfrm>
            <a:prstGeom prst="rect">
              <a:avLst/>
            </a:prstGeom>
            <a:solidFill>
              <a:srgbClr val="3A89A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49"/>
            <p:cNvSpPr>
              <a:spLocks/>
            </p:cNvSpPr>
            <p:nvPr/>
          </p:nvSpPr>
          <p:spPr bwMode="auto">
            <a:xfrm>
              <a:off x="3356" y="1972"/>
              <a:ext cx="96" cy="68"/>
            </a:xfrm>
            <a:custGeom>
              <a:avLst/>
              <a:gdLst>
                <a:gd name="T0" fmla="*/ 0 w 96"/>
                <a:gd name="T1" fmla="*/ 0 h 68"/>
                <a:gd name="T2" fmla="*/ 96 w 96"/>
                <a:gd name="T3" fmla="*/ 0 h 68"/>
                <a:gd name="T4" fmla="*/ 43 w 96"/>
                <a:gd name="T5" fmla="*/ 68 h 68"/>
                <a:gd name="T6" fmla="*/ 0 w 96"/>
                <a:gd name="T7" fmla="*/ 0 h 68"/>
              </a:gdLst>
              <a:ahLst/>
              <a:cxnLst>
                <a:cxn ang="0">
                  <a:pos x="T0" y="T1"/>
                </a:cxn>
                <a:cxn ang="0">
                  <a:pos x="T2" y="T3"/>
                </a:cxn>
                <a:cxn ang="0">
                  <a:pos x="T4" y="T5"/>
                </a:cxn>
                <a:cxn ang="0">
                  <a:pos x="T6" y="T7"/>
                </a:cxn>
              </a:cxnLst>
              <a:rect l="0" t="0" r="r" b="b"/>
              <a:pathLst>
                <a:path w="96" h="68">
                  <a:moveTo>
                    <a:pt x="0" y="0"/>
                  </a:moveTo>
                  <a:lnTo>
                    <a:pt x="96" y="0"/>
                  </a:lnTo>
                  <a:lnTo>
                    <a:pt x="43" y="68"/>
                  </a:lnTo>
                  <a:lnTo>
                    <a:pt x="0" y="0"/>
                  </a:lnTo>
                  <a:close/>
                </a:path>
              </a:pathLst>
            </a:custGeom>
            <a:solidFill>
              <a:srgbClr val="3A89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50"/>
            <p:cNvSpPr>
              <a:spLocks/>
            </p:cNvSpPr>
            <p:nvPr/>
          </p:nvSpPr>
          <p:spPr bwMode="auto">
            <a:xfrm>
              <a:off x="1789" y="2582"/>
              <a:ext cx="99" cy="48"/>
            </a:xfrm>
            <a:custGeom>
              <a:avLst/>
              <a:gdLst>
                <a:gd name="T0" fmla="*/ 99 w 99"/>
                <a:gd name="T1" fmla="*/ 48 h 48"/>
                <a:gd name="T2" fmla="*/ 0 w 99"/>
                <a:gd name="T3" fmla="*/ 48 h 48"/>
                <a:gd name="T4" fmla="*/ 55 w 99"/>
                <a:gd name="T5" fmla="*/ 0 h 48"/>
                <a:gd name="T6" fmla="*/ 99 w 99"/>
                <a:gd name="T7" fmla="*/ 48 h 48"/>
              </a:gdLst>
              <a:ahLst/>
              <a:cxnLst>
                <a:cxn ang="0">
                  <a:pos x="T0" y="T1"/>
                </a:cxn>
                <a:cxn ang="0">
                  <a:pos x="T2" y="T3"/>
                </a:cxn>
                <a:cxn ang="0">
                  <a:pos x="T4" y="T5"/>
                </a:cxn>
                <a:cxn ang="0">
                  <a:pos x="T6" y="T7"/>
                </a:cxn>
              </a:cxnLst>
              <a:rect l="0" t="0" r="r" b="b"/>
              <a:pathLst>
                <a:path w="99" h="48">
                  <a:moveTo>
                    <a:pt x="99" y="48"/>
                  </a:moveTo>
                  <a:lnTo>
                    <a:pt x="0" y="48"/>
                  </a:lnTo>
                  <a:lnTo>
                    <a:pt x="55" y="0"/>
                  </a:lnTo>
                  <a:lnTo>
                    <a:pt x="99" y="48"/>
                  </a:lnTo>
                  <a:close/>
                </a:path>
              </a:pathLst>
            </a:custGeom>
            <a:solidFill>
              <a:srgbClr val="3A89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Rectangle 51"/>
            <p:cNvSpPr>
              <a:spLocks noChangeArrowheads="1"/>
            </p:cNvSpPr>
            <p:nvPr/>
          </p:nvSpPr>
          <p:spPr bwMode="auto">
            <a:xfrm>
              <a:off x="3423" y="2973"/>
              <a:ext cx="19" cy="45"/>
            </a:xfrm>
            <a:prstGeom prst="rect">
              <a:avLst/>
            </a:prstGeom>
            <a:solidFill>
              <a:srgbClr val="3A89A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Rectangle 52"/>
            <p:cNvSpPr>
              <a:spLocks noChangeArrowheads="1"/>
            </p:cNvSpPr>
            <p:nvPr/>
          </p:nvSpPr>
          <p:spPr bwMode="auto">
            <a:xfrm>
              <a:off x="3423" y="3034"/>
              <a:ext cx="19" cy="47"/>
            </a:xfrm>
            <a:prstGeom prst="rect">
              <a:avLst/>
            </a:prstGeom>
            <a:solidFill>
              <a:srgbClr val="3A89A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Rectangle 53"/>
            <p:cNvSpPr>
              <a:spLocks noChangeArrowheads="1"/>
            </p:cNvSpPr>
            <p:nvPr/>
          </p:nvSpPr>
          <p:spPr bwMode="auto">
            <a:xfrm>
              <a:off x="3423" y="3097"/>
              <a:ext cx="19" cy="47"/>
            </a:xfrm>
            <a:prstGeom prst="rect">
              <a:avLst/>
            </a:prstGeom>
            <a:solidFill>
              <a:srgbClr val="3A89A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Rectangle 54"/>
            <p:cNvSpPr>
              <a:spLocks noChangeArrowheads="1"/>
            </p:cNvSpPr>
            <p:nvPr/>
          </p:nvSpPr>
          <p:spPr bwMode="auto">
            <a:xfrm>
              <a:off x="3423" y="3160"/>
              <a:ext cx="19" cy="45"/>
            </a:xfrm>
            <a:prstGeom prst="rect">
              <a:avLst/>
            </a:prstGeom>
            <a:solidFill>
              <a:srgbClr val="3A89A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Rectangle 55"/>
            <p:cNvSpPr>
              <a:spLocks noChangeArrowheads="1"/>
            </p:cNvSpPr>
            <p:nvPr/>
          </p:nvSpPr>
          <p:spPr bwMode="auto">
            <a:xfrm>
              <a:off x="3347" y="3195"/>
              <a:ext cx="52" cy="17"/>
            </a:xfrm>
            <a:prstGeom prst="rect">
              <a:avLst/>
            </a:prstGeom>
            <a:solidFill>
              <a:srgbClr val="3A89A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Rectangle 56"/>
            <p:cNvSpPr>
              <a:spLocks noChangeArrowheads="1"/>
            </p:cNvSpPr>
            <p:nvPr/>
          </p:nvSpPr>
          <p:spPr bwMode="auto">
            <a:xfrm>
              <a:off x="3276" y="3195"/>
              <a:ext cx="52" cy="17"/>
            </a:xfrm>
            <a:prstGeom prst="rect">
              <a:avLst/>
            </a:prstGeom>
            <a:solidFill>
              <a:srgbClr val="3A89A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Rectangle 57"/>
            <p:cNvSpPr>
              <a:spLocks noChangeArrowheads="1"/>
            </p:cNvSpPr>
            <p:nvPr/>
          </p:nvSpPr>
          <p:spPr bwMode="auto">
            <a:xfrm>
              <a:off x="3205" y="3195"/>
              <a:ext cx="52" cy="17"/>
            </a:xfrm>
            <a:prstGeom prst="rect">
              <a:avLst/>
            </a:prstGeom>
            <a:solidFill>
              <a:srgbClr val="3A89A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Rectangle 58"/>
            <p:cNvSpPr>
              <a:spLocks noChangeArrowheads="1"/>
            </p:cNvSpPr>
            <p:nvPr/>
          </p:nvSpPr>
          <p:spPr bwMode="auto">
            <a:xfrm>
              <a:off x="3134" y="3195"/>
              <a:ext cx="52" cy="17"/>
            </a:xfrm>
            <a:prstGeom prst="rect">
              <a:avLst/>
            </a:prstGeom>
            <a:solidFill>
              <a:srgbClr val="3A89A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Rectangle 59"/>
            <p:cNvSpPr>
              <a:spLocks noChangeArrowheads="1"/>
            </p:cNvSpPr>
            <p:nvPr/>
          </p:nvSpPr>
          <p:spPr bwMode="auto">
            <a:xfrm>
              <a:off x="3063" y="3195"/>
              <a:ext cx="52" cy="17"/>
            </a:xfrm>
            <a:prstGeom prst="rect">
              <a:avLst/>
            </a:prstGeom>
            <a:solidFill>
              <a:srgbClr val="3A89A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Rectangle 60"/>
            <p:cNvSpPr>
              <a:spLocks noChangeArrowheads="1"/>
            </p:cNvSpPr>
            <p:nvPr/>
          </p:nvSpPr>
          <p:spPr bwMode="auto">
            <a:xfrm>
              <a:off x="2992" y="3195"/>
              <a:ext cx="52" cy="17"/>
            </a:xfrm>
            <a:prstGeom prst="rect">
              <a:avLst/>
            </a:prstGeom>
            <a:solidFill>
              <a:srgbClr val="3A89A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Rectangle 61"/>
            <p:cNvSpPr>
              <a:spLocks noChangeArrowheads="1"/>
            </p:cNvSpPr>
            <p:nvPr/>
          </p:nvSpPr>
          <p:spPr bwMode="auto">
            <a:xfrm>
              <a:off x="2921" y="3195"/>
              <a:ext cx="52" cy="17"/>
            </a:xfrm>
            <a:prstGeom prst="rect">
              <a:avLst/>
            </a:prstGeom>
            <a:solidFill>
              <a:srgbClr val="3A89A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Rectangle 62"/>
            <p:cNvSpPr>
              <a:spLocks noChangeArrowheads="1"/>
            </p:cNvSpPr>
            <p:nvPr/>
          </p:nvSpPr>
          <p:spPr bwMode="auto">
            <a:xfrm>
              <a:off x="2850" y="3195"/>
              <a:ext cx="53" cy="17"/>
            </a:xfrm>
            <a:prstGeom prst="rect">
              <a:avLst/>
            </a:prstGeom>
            <a:solidFill>
              <a:srgbClr val="3A89A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Rectangle 63"/>
            <p:cNvSpPr>
              <a:spLocks noChangeArrowheads="1"/>
            </p:cNvSpPr>
            <p:nvPr/>
          </p:nvSpPr>
          <p:spPr bwMode="auto">
            <a:xfrm>
              <a:off x="2779" y="3195"/>
              <a:ext cx="53" cy="17"/>
            </a:xfrm>
            <a:prstGeom prst="rect">
              <a:avLst/>
            </a:prstGeom>
            <a:solidFill>
              <a:srgbClr val="3A89A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Rectangle 64"/>
            <p:cNvSpPr>
              <a:spLocks noChangeArrowheads="1"/>
            </p:cNvSpPr>
            <p:nvPr/>
          </p:nvSpPr>
          <p:spPr bwMode="auto">
            <a:xfrm>
              <a:off x="2425" y="3195"/>
              <a:ext cx="52" cy="17"/>
            </a:xfrm>
            <a:prstGeom prst="rect">
              <a:avLst/>
            </a:prstGeom>
            <a:solidFill>
              <a:srgbClr val="3A89A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Rectangle 65"/>
            <p:cNvSpPr>
              <a:spLocks noChangeArrowheads="1"/>
            </p:cNvSpPr>
            <p:nvPr/>
          </p:nvSpPr>
          <p:spPr bwMode="auto">
            <a:xfrm>
              <a:off x="2354" y="3195"/>
              <a:ext cx="52" cy="17"/>
            </a:xfrm>
            <a:prstGeom prst="rect">
              <a:avLst/>
            </a:prstGeom>
            <a:solidFill>
              <a:srgbClr val="3A89A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Rectangle 66"/>
            <p:cNvSpPr>
              <a:spLocks noChangeArrowheads="1"/>
            </p:cNvSpPr>
            <p:nvPr/>
          </p:nvSpPr>
          <p:spPr bwMode="auto">
            <a:xfrm>
              <a:off x="2283" y="3195"/>
              <a:ext cx="52" cy="17"/>
            </a:xfrm>
            <a:prstGeom prst="rect">
              <a:avLst/>
            </a:prstGeom>
            <a:solidFill>
              <a:srgbClr val="3A89A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Rectangle 67"/>
            <p:cNvSpPr>
              <a:spLocks noChangeArrowheads="1"/>
            </p:cNvSpPr>
            <p:nvPr/>
          </p:nvSpPr>
          <p:spPr bwMode="auto">
            <a:xfrm>
              <a:off x="2212" y="3195"/>
              <a:ext cx="52" cy="17"/>
            </a:xfrm>
            <a:prstGeom prst="rect">
              <a:avLst/>
            </a:prstGeom>
            <a:solidFill>
              <a:srgbClr val="3A89A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Rectangle 68"/>
            <p:cNvSpPr>
              <a:spLocks noChangeArrowheads="1"/>
            </p:cNvSpPr>
            <p:nvPr/>
          </p:nvSpPr>
          <p:spPr bwMode="auto">
            <a:xfrm>
              <a:off x="2141" y="3195"/>
              <a:ext cx="52" cy="17"/>
            </a:xfrm>
            <a:prstGeom prst="rect">
              <a:avLst/>
            </a:prstGeom>
            <a:solidFill>
              <a:srgbClr val="3A89A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Rectangle 69"/>
            <p:cNvSpPr>
              <a:spLocks noChangeArrowheads="1"/>
            </p:cNvSpPr>
            <p:nvPr/>
          </p:nvSpPr>
          <p:spPr bwMode="auto">
            <a:xfrm>
              <a:off x="2070" y="3195"/>
              <a:ext cx="52" cy="17"/>
            </a:xfrm>
            <a:prstGeom prst="rect">
              <a:avLst/>
            </a:prstGeom>
            <a:solidFill>
              <a:srgbClr val="3A89A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Rectangle 70"/>
            <p:cNvSpPr>
              <a:spLocks noChangeArrowheads="1"/>
            </p:cNvSpPr>
            <p:nvPr/>
          </p:nvSpPr>
          <p:spPr bwMode="auto">
            <a:xfrm>
              <a:off x="1999" y="3195"/>
              <a:ext cx="52" cy="17"/>
            </a:xfrm>
            <a:prstGeom prst="rect">
              <a:avLst/>
            </a:prstGeom>
            <a:solidFill>
              <a:srgbClr val="3A89A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Rectangle 71"/>
            <p:cNvSpPr>
              <a:spLocks noChangeArrowheads="1"/>
            </p:cNvSpPr>
            <p:nvPr/>
          </p:nvSpPr>
          <p:spPr bwMode="auto">
            <a:xfrm>
              <a:off x="1928" y="3195"/>
              <a:ext cx="53" cy="17"/>
            </a:xfrm>
            <a:prstGeom prst="rect">
              <a:avLst/>
            </a:prstGeom>
            <a:solidFill>
              <a:srgbClr val="3A89A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Rectangle 72"/>
            <p:cNvSpPr>
              <a:spLocks noChangeArrowheads="1"/>
            </p:cNvSpPr>
            <p:nvPr/>
          </p:nvSpPr>
          <p:spPr bwMode="auto">
            <a:xfrm>
              <a:off x="1857" y="3195"/>
              <a:ext cx="53" cy="17"/>
            </a:xfrm>
            <a:prstGeom prst="rect">
              <a:avLst/>
            </a:prstGeom>
            <a:solidFill>
              <a:srgbClr val="3A89A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Rectangle 73"/>
            <p:cNvSpPr>
              <a:spLocks noChangeArrowheads="1"/>
            </p:cNvSpPr>
            <p:nvPr/>
          </p:nvSpPr>
          <p:spPr bwMode="auto">
            <a:xfrm>
              <a:off x="1819" y="3153"/>
              <a:ext cx="18" cy="47"/>
            </a:xfrm>
            <a:prstGeom prst="rect">
              <a:avLst/>
            </a:prstGeom>
            <a:solidFill>
              <a:srgbClr val="3A89A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Rectangle 74"/>
            <p:cNvSpPr>
              <a:spLocks noChangeArrowheads="1"/>
            </p:cNvSpPr>
            <p:nvPr/>
          </p:nvSpPr>
          <p:spPr bwMode="auto">
            <a:xfrm>
              <a:off x="1819" y="3090"/>
              <a:ext cx="18" cy="47"/>
            </a:xfrm>
            <a:prstGeom prst="rect">
              <a:avLst/>
            </a:prstGeom>
            <a:solidFill>
              <a:srgbClr val="3A89A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Rectangle 75"/>
            <p:cNvSpPr>
              <a:spLocks noChangeArrowheads="1"/>
            </p:cNvSpPr>
            <p:nvPr/>
          </p:nvSpPr>
          <p:spPr bwMode="auto">
            <a:xfrm>
              <a:off x="1819" y="3029"/>
              <a:ext cx="18" cy="45"/>
            </a:xfrm>
            <a:prstGeom prst="rect">
              <a:avLst/>
            </a:prstGeom>
            <a:solidFill>
              <a:srgbClr val="3A89A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Rectangle 76"/>
            <p:cNvSpPr>
              <a:spLocks noChangeArrowheads="1"/>
            </p:cNvSpPr>
            <p:nvPr/>
          </p:nvSpPr>
          <p:spPr bwMode="auto">
            <a:xfrm>
              <a:off x="1819" y="2966"/>
              <a:ext cx="18" cy="45"/>
            </a:xfrm>
            <a:prstGeom prst="rect">
              <a:avLst/>
            </a:prstGeom>
            <a:solidFill>
              <a:srgbClr val="3A89A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Rectangle 77"/>
            <p:cNvSpPr>
              <a:spLocks noChangeArrowheads="1"/>
            </p:cNvSpPr>
            <p:nvPr/>
          </p:nvSpPr>
          <p:spPr bwMode="auto">
            <a:xfrm>
              <a:off x="1819" y="2903"/>
              <a:ext cx="18" cy="47"/>
            </a:xfrm>
            <a:prstGeom prst="rect">
              <a:avLst/>
            </a:prstGeom>
            <a:solidFill>
              <a:srgbClr val="3A89A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Rectangle 78"/>
            <p:cNvSpPr>
              <a:spLocks noChangeArrowheads="1"/>
            </p:cNvSpPr>
            <p:nvPr/>
          </p:nvSpPr>
          <p:spPr bwMode="auto">
            <a:xfrm>
              <a:off x="1823" y="2650"/>
              <a:ext cx="20" cy="46"/>
            </a:xfrm>
            <a:prstGeom prst="rect">
              <a:avLst/>
            </a:prstGeom>
            <a:solidFill>
              <a:srgbClr val="3A89A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Rectangle 79"/>
            <p:cNvSpPr>
              <a:spLocks noChangeArrowheads="1"/>
            </p:cNvSpPr>
            <p:nvPr/>
          </p:nvSpPr>
          <p:spPr bwMode="auto">
            <a:xfrm>
              <a:off x="1823" y="2713"/>
              <a:ext cx="20" cy="45"/>
            </a:xfrm>
            <a:prstGeom prst="rect">
              <a:avLst/>
            </a:prstGeom>
            <a:solidFill>
              <a:srgbClr val="3A89A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Rectangle 80"/>
            <p:cNvSpPr>
              <a:spLocks noChangeArrowheads="1"/>
            </p:cNvSpPr>
            <p:nvPr/>
          </p:nvSpPr>
          <p:spPr bwMode="auto">
            <a:xfrm>
              <a:off x="1823" y="2775"/>
              <a:ext cx="20" cy="46"/>
            </a:xfrm>
            <a:prstGeom prst="rect">
              <a:avLst/>
            </a:prstGeom>
            <a:solidFill>
              <a:srgbClr val="3A89A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Rectangle 81"/>
            <p:cNvSpPr>
              <a:spLocks noChangeArrowheads="1"/>
            </p:cNvSpPr>
            <p:nvPr/>
          </p:nvSpPr>
          <p:spPr bwMode="auto">
            <a:xfrm>
              <a:off x="1823" y="2837"/>
              <a:ext cx="20" cy="47"/>
            </a:xfrm>
            <a:prstGeom prst="rect">
              <a:avLst/>
            </a:prstGeom>
            <a:solidFill>
              <a:srgbClr val="3A89A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Freeform 82"/>
            <p:cNvSpPr>
              <a:spLocks/>
            </p:cNvSpPr>
            <p:nvPr/>
          </p:nvSpPr>
          <p:spPr bwMode="auto">
            <a:xfrm>
              <a:off x="2539" y="1381"/>
              <a:ext cx="147" cy="206"/>
            </a:xfrm>
            <a:custGeom>
              <a:avLst/>
              <a:gdLst>
                <a:gd name="T0" fmla="*/ 96 w 328"/>
                <a:gd name="T1" fmla="*/ 163 h 249"/>
                <a:gd name="T2" fmla="*/ 128 w 328"/>
                <a:gd name="T3" fmla="*/ 158 h 249"/>
                <a:gd name="T4" fmla="*/ 156 w 328"/>
                <a:gd name="T5" fmla="*/ 153 h 249"/>
                <a:gd name="T6" fmla="*/ 179 w 328"/>
                <a:gd name="T7" fmla="*/ 147 h 249"/>
                <a:gd name="T8" fmla="*/ 199 w 328"/>
                <a:gd name="T9" fmla="*/ 140 h 249"/>
                <a:gd name="T10" fmla="*/ 215 w 328"/>
                <a:gd name="T11" fmla="*/ 134 h 249"/>
                <a:gd name="T12" fmla="*/ 226 w 328"/>
                <a:gd name="T13" fmla="*/ 124 h 249"/>
                <a:gd name="T14" fmla="*/ 233 w 328"/>
                <a:gd name="T15" fmla="*/ 115 h 249"/>
                <a:gd name="T16" fmla="*/ 235 w 328"/>
                <a:gd name="T17" fmla="*/ 103 h 249"/>
                <a:gd name="T18" fmla="*/ 234 w 328"/>
                <a:gd name="T19" fmla="*/ 94 h 249"/>
                <a:gd name="T20" fmla="*/ 229 w 328"/>
                <a:gd name="T21" fmla="*/ 87 h 249"/>
                <a:gd name="T22" fmla="*/ 221 w 328"/>
                <a:gd name="T23" fmla="*/ 80 h 249"/>
                <a:gd name="T24" fmla="*/ 211 w 328"/>
                <a:gd name="T25" fmla="*/ 75 h 249"/>
                <a:gd name="T26" fmla="*/ 199 w 328"/>
                <a:gd name="T27" fmla="*/ 72 h 249"/>
                <a:gd name="T28" fmla="*/ 189 w 328"/>
                <a:gd name="T29" fmla="*/ 70 h 249"/>
                <a:gd name="T30" fmla="*/ 177 w 328"/>
                <a:gd name="T31" fmla="*/ 67 h 249"/>
                <a:gd name="T32" fmla="*/ 164 w 328"/>
                <a:gd name="T33" fmla="*/ 67 h 249"/>
                <a:gd name="T34" fmla="*/ 155 w 328"/>
                <a:gd name="T35" fmla="*/ 67 h 249"/>
                <a:gd name="T36" fmla="*/ 144 w 328"/>
                <a:gd name="T37" fmla="*/ 68 h 249"/>
                <a:gd name="T38" fmla="*/ 135 w 328"/>
                <a:gd name="T39" fmla="*/ 70 h 249"/>
                <a:gd name="T40" fmla="*/ 126 w 328"/>
                <a:gd name="T41" fmla="*/ 71 h 249"/>
                <a:gd name="T42" fmla="*/ 116 w 328"/>
                <a:gd name="T43" fmla="*/ 72 h 249"/>
                <a:gd name="T44" fmla="*/ 107 w 328"/>
                <a:gd name="T45" fmla="*/ 74 h 249"/>
                <a:gd name="T46" fmla="*/ 98 w 328"/>
                <a:gd name="T47" fmla="*/ 76 h 249"/>
                <a:gd name="T48" fmla="*/ 90 w 328"/>
                <a:gd name="T49" fmla="*/ 79 h 249"/>
                <a:gd name="T50" fmla="*/ 90 w 328"/>
                <a:gd name="T51" fmla="*/ 115 h 249"/>
                <a:gd name="T52" fmla="*/ 0 w 328"/>
                <a:gd name="T53" fmla="*/ 115 h 249"/>
                <a:gd name="T54" fmla="*/ 0 w 328"/>
                <a:gd name="T55" fmla="*/ 25 h 249"/>
                <a:gd name="T56" fmla="*/ 21 w 328"/>
                <a:gd name="T57" fmla="*/ 19 h 249"/>
                <a:gd name="T58" fmla="*/ 41 w 328"/>
                <a:gd name="T59" fmla="*/ 15 h 249"/>
                <a:gd name="T60" fmla="*/ 60 w 328"/>
                <a:gd name="T61" fmla="*/ 9 h 249"/>
                <a:gd name="T62" fmla="*/ 79 w 328"/>
                <a:gd name="T63" fmla="*/ 7 h 249"/>
                <a:gd name="T64" fmla="*/ 96 w 328"/>
                <a:gd name="T65" fmla="*/ 4 h 249"/>
                <a:gd name="T66" fmla="*/ 114 w 328"/>
                <a:gd name="T67" fmla="*/ 1 h 249"/>
                <a:gd name="T68" fmla="*/ 132 w 328"/>
                <a:gd name="T69" fmla="*/ 0 h 249"/>
                <a:gd name="T70" fmla="*/ 152 w 328"/>
                <a:gd name="T71" fmla="*/ 0 h 249"/>
                <a:gd name="T72" fmla="*/ 193 w 328"/>
                <a:gd name="T73" fmla="*/ 3 h 249"/>
                <a:gd name="T74" fmla="*/ 227 w 328"/>
                <a:gd name="T75" fmla="*/ 9 h 249"/>
                <a:gd name="T76" fmla="*/ 258 w 328"/>
                <a:gd name="T77" fmla="*/ 20 h 249"/>
                <a:gd name="T78" fmla="*/ 282 w 328"/>
                <a:gd name="T79" fmla="*/ 33 h 249"/>
                <a:gd name="T80" fmla="*/ 302 w 328"/>
                <a:gd name="T81" fmla="*/ 50 h 249"/>
                <a:gd name="T82" fmla="*/ 316 w 328"/>
                <a:gd name="T83" fmla="*/ 68 h 249"/>
                <a:gd name="T84" fmla="*/ 325 w 328"/>
                <a:gd name="T85" fmla="*/ 90 h 249"/>
                <a:gd name="T86" fmla="*/ 328 w 328"/>
                <a:gd name="T87" fmla="*/ 111 h 249"/>
                <a:gd name="T88" fmla="*/ 325 w 328"/>
                <a:gd name="T89" fmla="*/ 131 h 249"/>
                <a:gd name="T90" fmla="*/ 316 w 328"/>
                <a:gd name="T91" fmla="*/ 149 h 249"/>
                <a:gd name="T92" fmla="*/ 301 w 328"/>
                <a:gd name="T93" fmla="*/ 165 h 249"/>
                <a:gd name="T94" fmla="*/ 284 w 328"/>
                <a:gd name="T95" fmla="*/ 178 h 249"/>
                <a:gd name="T96" fmla="*/ 262 w 328"/>
                <a:gd name="T97" fmla="*/ 189 h 249"/>
                <a:gd name="T98" fmla="*/ 238 w 328"/>
                <a:gd name="T99" fmla="*/ 199 h 249"/>
                <a:gd name="T100" fmla="*/ 213 w 328"/>
                <a:gd name="T101" fmla="*/ 206 h 249"/>
                <a:gd name="T102" fmla="*/ 186 w 328"/>
                <a:gd name="T103" fmla="*/ 213 h 249"/>
                <a:gd name="T104" fmla="*/ 186 w 328"/>
                <a:gd name="T105" fmla="*/ 249 h 249"/>
                <a:gd name="T106" fmla="*/ 96 w 328"/>
                <a:gd name="T107" fmla="*/ 249 h 249"/>
                <a:gd name="T108" fmla="*/ 96 w 328"/>
                <a:gd name="T109" fmla="*/ 163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28" h="249">
                  <a:moveTo>
                    <a:pt x="96" y="163"/>
                  </a:moveTo>
                  <a:lnTo>
                    <a:pt x="128" y="158"/>
                  </a:lnTo>
                  <a:lnTo>
                    <a:pt x="156" y="153"/>
                  </a:lnTo>
                  <a:lnTo>
                    <a:pt x="179" y="147"/>
                  </a:lnTo>
                  <a:lnTo>
                    <a:pt x="199" y="140"/>
                  </a:lnTo>
                  <a:lnTo>
                    <a:pt x="215" y="134"/>
                  </a:lnTo>
                  <a:lnTo>
                    <a:pt x="226" y="124"/>
                  </a:lnTo>
                  <a:lnTo>
                    <a:pt x="233" y="115"/>
                  </a:lnTo>
                  <a:lnTo>
                    <a:pt x="235" y="103"/>
                  </a:lnTo>
                  <a:lnTo>
                    <a:pt x="234" y="94"/>
                  </a:lnTo>
                  <a:lnTo>
                    <a:pt x="229" y="87"/>
                  </a:lnTo>
                  <a:lnTo>
                    <a:pt x="221" y="80"/>
                  </a:lnTo>
                  <a:lnTo>
                    <a:pt x="211" y="75"/>
                  </a:lnTo>
                  <a:lnTo>
                    <a:pt x="199" y="72"/>
                  </a:lnTo>
                  <a:lnTo>
                    <a:pt x="189" y="70"/>
                  </a:lnTo>
                  <a:lnTo>
                    <a:pt x="177" y="67"/>
                  </a:lnTo>
                  <a:lnTo>
                    <a:pt x="164" y="67"/>
                  </a:lnTo>
                  <a:lnTo>
                    <a:pt x="155" y="67"/>
                  </a:lnTo>
                  <a:lnTo>
                    <a:pt x="144" y="68"/>
                  </a:lnTo>
                  <a:lnTo>
                    <a:pt x="135" y="70"/>
                  </a:lnTo>
                  <a:lnTo>
                    <a:pt x="126" y="71"/>
                  </a:lnTo>
                  <a:lnTo>
                    <a:pt x="116" y="72"/>
                  </a:lnTo>
                  <a:lnTo>
                    <a:pt x="107" y="74"/>
                  </a:lnTo>
                  <a:lnTo>
                    <a:pt x="98" y="76"/>
                  </a:lnTo>
                  <a:lnTo>
                    <a:pt x="90" y="79"/>
                  </a:lnTo>
                  <a:lnTo>
                    <a:pt x="90" y="115"/>
                  </a:lnTo>
                  <a:lnTo>
                    <a:pt x="0" y="115"/>
                  </a:lnTo>
                  <a:lnTo>
                    <a:pt x="0" y="25"/>
                  </a:lnTo>
                  <a:lnTo>
                    <a:pt x="21" y="19"/>
                  </a:lnTo>
                  <a:lnTo>
                    <a:pt x="41" y="15"/>
                  </a:lnTo>
                  <a:lnTo>
                    <a:pt x="60" y="9"/>
                  </a:lnTo>
                  <a:lnTo>
                    <a:pt x="79" y="7"/>
                  </a:lnTo>
                  <a:lnTo>
                    <a:pt x="96" y="4"/>
                  </a:lnTo>
                  <a:lnTo>
                    <a:pt x="114" y="1"/>
                  </a:lnTo>
                  <a:lnTo>
                    <a:pt x="132" y="0"/>
                  </a:lnTo>
                  <a:lnTo>
                    <a:pt x="152" y="0"/>
                  </a:lnTo>
                  <a:lnTo>
                    <a:pt x="193" y="3"/>
                  </a:lnTo>
                  <a:lnTo>
                    <a:pt x="227" y="9"/>
                  </a:lnTo>
                  <a:lnTo>
                    <a:pt x="258" y="20"/>
                  </a:lnTo>
                  <a:lnTo>
                    <a:pt x="282" y="33"/>
                  </a:lnTo>
                  <a:lnTo>
                    <a:pt x="302" y="50"/>
                  </a:lnTo>
                  <a:lnTo>
                    <a:pt x="316" y="68"/>
                  </a:lnTo>
                  <a:lnTo>
                    <a:pt x="325" y="90"/>
                  </a:lnTo>
                  <a:lnTo>
                    <a:pt x="328" y="111"/>
                  </a:lnTo>
                  <a:lnTo>
                    <a:pt x="325" y="131"/>
                  </a:lnTo>
                  <a:lnTo>
                    <a:pt x="316" y="149"/>
                  </a:lnTo>
                  <a:lnTo>
                    <a:pt x="301" y="165"/>
                  </a:lnTo>
                  <a:lnTo>
                    <a:pt x="284" y="178"/>
                  </a:lnTo>
                  <a:lnTo>
                    <a:pt x="262" y="189"/>
                  </a:lnTo>
                  <a:lnTo>
                    <a:pt x="238" y="199"/>
                  </a:lnTo>
                  <a:lnTo>
                    <a:pt x="213" y="206"/>
                  </a:lnTo>
                  <a:lnTo>
                    <a:pt x="186" y="213"/>
                  </a:lnTo>
                  <a:lnTo>
                    <a:pt x="186" y="249"/>
                  </a:lnTo>
                  <a:lnTo>
                    <a:pt x="96" y="249"/>
                  </a:lnTo>
                  <a:lnTo>
                    <a:pt x="96" y="16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Freeform 83"/>
            <p:cNvSpPr>
              <a:spLocks/>
            </p:cNvSpPr>
            <p:nvPr/>
          </p:nvSpPr>
          <p:spPr bwMode="auto">
            <a:xfrm>
              <a:off x="2582" y="1628"/>
              <a:ext cx="70" cy="94"/>
            </a:xfrm>
            <a:custGeom>
              <a:avLst/>
              <a:gdLst>
                <a:gd name="T0" fmla="*/ 79 w 158"/>
                <a:gd name="T1" fmla="*/ 0 h 114"/>
                <a:gd name="T2" fmla="*/ 94 w 158"/>
                <a:gd name="T3" fmla="*/ 2 h 114"/>
                <a:gd name="T4" fmla="*/ 109 w 158"/>
                <a:gd name="T5" fmla="*/ 4 h 114"/>
                <a:gd name="T6" fmla="*/ 122 w 158"/>
                <a:gd name="T7" fmla="*/ 10 h 114"/>
                <a:gd name="T8" fmla="*/ 134 w 158"/>
                <a:gd name="T9" fmla="*/ 16 h 114"/>
                <a:gd name="T10" fmla="*/ 143 w 158"/>
                <a:gd name="T11" fmla="*/ 24 h 114"/>
                <a:gd name="T12" fmla="*/ 151 w 158"/>
                <a:gd name="T13" fmla="*/ 34 h 114"/>
                <a:gd name="T14" fmla="*/ 157 w 158"/>
                <a:gd name="T15" fmla="*/ 46 h 114"/>
                <a:gd name="T16" fmla="*/ 158 w 158"/>
                <a:gd name="T17" fmla="*/ 58 h 114"/>
                <a:gd name="T18" fmla="*/ 157 w 158"/>
                <a:gd name="T19" fmla="*/ 70 h 114"/>
                <a:gd name="T20" fmla="*/ 151 w 158"/>
                <a:gd name="T21" fmla="*/ 81 h 114"/>
                <a:gd name="T22" fmla="*/ 143 w 158"/>
                <a:gd name="T23" fmla="*/ 90 h 114"/>
                <a:gd name="T24" fmla="*/ 134 w 158"/>
                <a:gd name="T25" fmla="*/ 98 h 114"/>
                <a:gd name="T26" fmla="*/ 122 w 158"/>
                <a:gd name="T27" fmla="*/ 105 h 114"/>
                <a:gd name="T28" fmla="*/ 109 w 158"/>
                <a:gd name="T29" fmla="*/ 110 h 114"/>
                <a:gd name="T30" fmla="*/ 94 w 158"/>
                <a:gd name="T31" fmla="*/ 113 h 114"/>
                <a:gd name="T32" fmla="*/ 79 w 158"/>
                <a:gd name="T33" fmla="*/ 114 h 114"/>
                <a:gd name="T34" fmla="*/ 64 w 158"/>
                <a:gd name="T35" fmla="*/ 113 h 114"/>
                <a:gd name="T36" fmla="*/ 50 w 158"/>
                <a:gd name="T37" fmla="*/ 110 h 114"/>
                <a:gd name="T38" fmla="*/ 36 w 158"/>
                <a:gd name="T39" fmla="*/ 105 h 114"/>
                <a:gd name="T40" fmla="*/ 24 w 158"/>
                <a:gd name="T41" fmla="*/ 98 h 114"/>
                <a:gd name="T42" fmla="*/ 15 w 158"/>
                <a:gd name="T43" fmla="*/ 90 h 114"/>
                <a:gd name="T44" fmla="*/ 7 w 158"/>
                <a:gd name="T45" fmla="*/ 81 h 114"/>
                <a:gd name="T46" fmla="*/ 1 w 158"/>
                <a:gd name="T47" fmla="*/ 70 h 114"/>
                <a:gd name="T48" fmla="*/ 0 w 158"/>
                <a:gd name="T49" fmla="*/ 58 h 114"/>
                <a:gd name="T50" fmla="*/ 1 w 158"/>
                <a:gd name="T51" fmla="*/ 46 h 114"/>
                <a:gd name="T52" fmla="*/ 7 w 158"/>
                <a:gd name="T53" fmla="*/ 34 h 114"/>
                <a:gd name="T54" fmla="*/ 15 w 158"/>
                <a:gd name="T55" fmla="*/ 24 h 114"/>
                <a:gd name="T56" fmla="*/ 24 w 158"/>
                <a:gd name="T57" fmla="*/ 16 h 114"/>
                <a:gd name="T58" fmla="*/ 36 w 158"/>
                <a:gd name="T59" fmla="*/ 10 h 114"/>
                <a:gd name="T60" fmla="*/ 50 w 158"/>
                <a:gd name="T61" fmla="*/ 4 h 114"/>
                <a:gd name="T62" fmla="*/ 64 w 158"/>
                <a:gd name="T63" fmla="*/ 2 h 114"/>
                <a:gd name="T64" fmla="*/ 79 w 158"/>
                <a:gd name="T6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58" h="114">
                  <a:moveTo>
                    <a:pt x="79" y="0"/>
                  </a:moveTo>
                  <a:lnTo>
                    <a:pt x="94" y="2"/>
                  </a:lnTo>
                  <a:lnTo>
                    <a:pt x="109" y="4"/>
                  </a:lnTo>
                  <a:lnTo>
                    <a:pt x="122" y="10"/>
                  </a:lnTo>
                  <a:lnTo>
                    <a:pt x="134" y="16"/>
                  </a:lnTo>
                  <a:lnTo>
                    <a:pt x="143" y="24"/>
                  </a:lnTo>
                  <a:lnTo>
                    <a:pt x="151" y="34"/>
                  </a:lnTo>
                  <a:lnTo>
                    <a:pt x="157" y="46"/>
                  </a:lnTo>
                  <a:lnTo>
                    <a:pt x="158" y="58"/>
                  </a:lnTo>
                  <a:lnTo>
                    <a:pt x="157" y="70"/>
                  </a:lnTo>
                  <a:lnTo>
                    <a:pt x="151" y="81"/>
                  </a:lnTo>
                  <a:lnTo>
                    <a:pt x="143" y="90"/>
                  </a:lnTo>
                  <a:lnTo>
                    <a:pt x="134" y="98"/>
                  </a:lnTo>
                  <a:lnTo>
                    <a:pt x="122" y="105"/>
                  </a:lnTo>
                  <a:lnTo>
                    <a:pt x="109" y="110"/>
                  </a:lnTo>
                  <a:lnTo>
                    <a:pt x="94" y="113"/>
                  </a:lnTo>
                  <a:lnTo>
                    <a:pt x="79" y="114"/>
                  </a:lnTo>
                  <a:lnTo>
                    <a:pt x="64" y="113"/>
                  </a:lnTo>
                  <a:lnTo>
                    <a:pt x="50" y="110"/>
                  </a:lnTo>
                  <a:lnTo>
                    <a:pt x="36" y="105"/>
                  </a:lnTo>
                  <a:lnTo>
                    <a:pt x="24" y="98"/>
                  </a:lnTo>
                  <a:lnTo>
                    <a:pt x="15" y="90"/>
                  </a:lnTo>
                  <a:lnTo>
                    <a:pt x="7" y="81"/>
                  </a:lnTo>
                  <a:lnTo>
                    <a:pt x="1" y="70"/>
                  </a:lnTo>
                  <a:lnTo>
                    <a:pt x="0" y="58"/>
                  </a:lnTo>
                  <a:lnTo>
                    <a:pt x="1" y="46"/>
                  </a:lnTo>
                  <a:lnTo>
                    <a:pt x="7" y="34"/>
                  </a:lnTo>
                  <a:lnTo>
                    <a:pt x="15" y="24"/>
                  </a:lnTo>
                  <a:lnTo>
                    <a:pt x="24" y="16"/>
                  </a:lnTo>
                  <a:lnTo>
                    <a:pt x="36" y="10"/>
                  </a:lnTo>
                  <a:lnTo>
                    <a:pt x="50" y="4"/>
                  </a:lnTo>
                  <a:lnTo>
                    <a:pt x="64" y="2"/>
                  </a:lnTo>
                  <a:lnTo>
                    <a:pt x="7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Freeform 84"/>
            <p:cNvSpPr>
              <a:spLocks/>
            </p:cNvSpPr>
            <p:nvPr/>
          </p:nvSpPr>
          <p:spPr bwMode="auto">
            <a:xfrm>
              <a:off x="2555" y="3049"/>
              <a:ext cx="147" cy="206"/>
            </a:xfrm>
            <a:custGeom>
              <a:avLst/>
              <a:gdLst>
                <a:gd name="T0" fmla="*/ 96 w 328"/>
                <a:gd name="T1" fmla="*/ 163 h 249"/>
                <a:gd name="T2" fmla="*/ 128 w 328"/>
                <a:gd name="T3" fmla="*/ 158 h 249"/>
                <a:gd name="T4" fmla="*/ 157 w 328"/>
                <a:gd name="T5" fmla="*/ 153 h 249"/>
                <a:gd name="T6" fmla="*/ 179 w 328"/>
                <a:gd name="T7" fmla="*/ 147 h 249"/>
                <a:gd name="T8" fmla="*/ 199 w 328"/>
                <a:gd name="T9" fmla="*/ 140 h 249"/>
                <a:gd name="T10" fmla="*/ 215 w 328"/>
                <a:gd name="T11" fmla="*/ 134 h 249"/>
                <a:gd name="T12" fmla="*/ 226 w 328"/>
                <a:gd name="T13" fmla="*/ 124 h 249"/>
                <a:gd name="T14" fmla="*/ 233 w 328"/>
                <a:gd name="T15" fmla="*/ 115 h 249"/>
                <a:gd name="T16" fmla="*/ 236 w 328"/>
                <a:gd name="T17" fmla="*/ 103 h 249"/>
                <a:gd name="T18" fmla="*/ 234 w 328"/>
                <a:gd name="T19" fmla="*/ 94 h 249"/>
                <a:gd name="T20" fmla="*/ 229 w 328"/>
                <a:gd name="T21" fmla="*/ 87 h 249"/>
                <a:gd name="T22" fmla="*/ 221 w 328"/>
                <a:gd name="T23" fmla="*/ 80 h 249"/>
                <a:gd name="T24" fmla="*/ 210 w 328"/>
                <a:gd name="T25" fmla="*/ 75 h 249"/>
                <a:gd name="T26" fmla="*/ 199 w 328"/>
                <a:gd name="T27" fmla="*/ 72 h 249"/>
                <a:gd name="T28" fmla="*/ 187 w 328"/>
                <a:gd name="T29" fmla="*/ 70 h 249"/>
                <a:gd name="T30" fmla="*/ 175 w 328"/>
                <a:gd name="T31" fmla="*/ 67 h 249"/>
                <a:gd name="T32" fmla="*/ 165 w 328"/>
                <a:gd name="T33" fmla="*/ 67 h 249"/>
                <a:gd name="T34" fmla="*/ 155 w 328"/>
                <a:gd name="T35" fmla="*/ 67 h 249"/>
                <a:gd name="T36" fmla="*/ 145 w 328"/>
                <a:gd name="T37" fmla="*/ 68 h 249"/>
                <a:gd name="T38" fmla="*/ 135 w 328"/>
                <a:gd name="T39" fmla="*/ 70 h 249"/>
                <a:gd name="T40" fmla="*/ 126 w 328"/>
                <a:gd name="T41" fmla="*/ 71 h 249"/>
                <a:gd name="T42" fmla="*/ 118 w 328"/>
                <a:gd name="T43" fmla="*/ 72 h 249"/>
                <a:gd name="T44" fmla="*/ 108 w 328"/>
                <a:gd name="T45" fmla="*/ 74 h 249"/>
                <a:gd name="T46" fmla="*/ 99 w 328"/>
                <a:gd name="T47" fmla="*/ 76 h 249"/>
                <a:gd name="T48" fmla="*/ 91 w 328"/>
                <a:gd name="T49" fmla="*/ 79 h 249"/>
                <a:gd name="T50" fmla="*/ 91 w 328"/>
                <a:gd name="T51" fmla="*/ 115 h 249"/>
                <a:gd name="T52" fmla="*/ 0 w 328"/>
                <a:gd name="T53" fmla="*/ 115 h 249"/>
                <a:gd name="T54" fmla="*/ 0 w 328"/>
                <a:gd name="T55" fmla="*/ 25 h 249"/>
                <a:gd name="T56" fmla="*/ 21 w 328"/>
                <a:gd name="T57" fmla="*/ 19 h 249"/>
                <a:gd name="T58" fmla="*/ 43 w 328"/>
                <a:gd name="T59" fmla="*/ 15 h 249"/>
                <a:gd name="T60" fmla="*/ 62 w 328"/>
                <a:gd name="T61" fmla="*/ 9 h 249"/>
                <a:gd name="T62" fmla="*/ 79 w 328"/>
                <a:gd name="T63" fmla="*/ 7 h 249"/>
                <a:gd name="T64" fmla="*/ 98 w 328"/>
                <a:gd name="T65" fmla="*/ 4 h 249"/>
                <a:gd name="T66" fmla="*/ 115 w 328"/>
                <a:gd name="T67" fmla="*/ 1 h 249"/>
                <a:gd name="T68" fmla="*/ 134 w 328"/>
                <a:gd name="T69" fmla="*/ 0 h 249"/>
                <a:gd name="T70" fmla="*/ 154 w 328"/>
                <a:gd name="T71" fmla="*/ 0 h 249"/>
                <a:gd name="T72" fmla="*/ 194 w 328"/>
                <a:gd name="T73" fmla="*/ 3 h 249"/>
                <a:gd name="T74" fmla="*/ 229 w 328"/>
                <a:gd name="T75" fmla="*/ 9 h 249"/>
                <a:gd name="T76" fmla="*/ 258 w 328"/>
                <a:gd name="T77" fmla="*/ 20 h 249"/>
                <a:gd name="T78" fmla="*/ 284 w 328"/>
                <a:gd name="T79" fmla="*/ 33 h 249"/>
                <a:gd name="T80" fmla="*/ 302 w 328"/>
                <a:gd name="T81" fmla="*/ 49 h 249"/>
                <a:gd name="T82" fmla="*/ 317 w 328"/>
                <a:gd name="T83" fmla="*/ 68 h 249"/>
                <a:gd name="T84" fmla="*/ 325 w 328"/>
                <a:gd name="T85" fmla="*/ 90 h 249"/>
                <a:gd name="T86" fmla="*/ 328 w 328"/>
                <a:gd name="T87" fmla="*/ 111 h 249"/>
                <a:gd name="T88" fmla="*/ 325 w 328"/>
                <a:gd name="T89" fmla="*/ 131 h 249"/>
                <a:gd name="T90" fmla="*/ 316 w 328"/>
                <a:gd name="T91" fmla="*/ 149 h 249"/>
                <a:gd name="T92" fmla="*/ 301 w 328"/>
                <a:gd name="T93" fmla="*/ 165 h 249"/>
                <a:gd name="T94" fmla="*/ 284 w 328"/>
                <a:gd name="T95" fmla="*/ 178 h 249"/>
                <a:gd name="T96" fmla="*/ 262 w 328"/>
                <a:gd name="T97" fmla="*/ 189 h 249"/>
                <a:gd name="T98" fmla="*/ 238 w 328"/>
                <a:gd name="T99" fmla="*/ 199 h 249"/>
                <a:gd name="T100" fmla="*/ 213 w 328"/>
                <a:gd name="T101" fmla="*/ 206 h 249"/>
                <a:gd name="T102" fmla="*/ 186 w 328"/>
                <a:gd name="T103" fmla="*/ 213 h 249"/>
                <a:gd name="T104" fmla="*/ 186 w 328"/>
                <a:gd name="T105" fmla="*/ 249 h 249"/>
                <a:gd name="T106" fmla="*/ 96 w 328"/>
                <a:gd name="T107" fmla="*/ 249 h 249"/>
                <a:gd name="T108" fmla="*/ 96 w 328"/>
                <a:gd name="T109" fmla="*/ 163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28" h="249">
                  <a:moveTo>
                    <a:pt x="96" y="163"/>
                  </a:moveTo>
                  <a:lnTo>
                    <a:pt x="128" y="158"/>
                  </a:lnTo>
                  <a:lnTo>
                    <a:pt x="157" y="153"/>
                  </a:lnTo>
                  <a:lnTo>
                    <a:pt x="179" y="147"/>
                  </a:lnTo>
                  <a:lnTo>
                    <a:pt x="199" y="140"/>
                  </a:lnTo>
                  <a:lnTo>
                    <a:pt x="215" y="134"/>
                  </a:lnTo>
                  <a:lnTo>
                    <a:pt x="226" y="124"/>
                  </a:lnTo>
                  <a:lnTo>
                    <a:pt x="233" y="115"/>
                  </a:lnTo>
                  <a:lnTo>
                    <a:pt x="236" y="103"/>
                  </a:lnTo>
                  <a:lnTo>
                    <a:pt x="234" y="94"/>
                  </a:lnTo>
                  <a:lnTo>
                    <a:pt x="229" y="87"/>
                  </a:lnTo>
                  <a:lnTo>
                    <a:pt x="221" y="80"/>
                  </a:lnTo>
                  <a:lnTo>
                    <a:pt x="210" y="75"/>
                  </a:lnTo>
                  <a:lnTo>
                    <a:pt x="199" y="72"/>
                  </a:lnTo>
                  <a:lnTo>
                    <a:pt x="187" y="70"/>
                  </a:lnTo>
                  <a:lnTo>
                    <a:pt x="175" y="67"/>
                  </a:lnTo>
                  <a:lnTo>
                    <a:pt x="165" y="67"/>
                  </a:lnTo>
                  <a:lnTo>
                    <a:pt x="155" y="67"/>
                  </a:lnTo>
                  <a:lnTo>
                    <a:pt x="145" y="68"/>
                  </a:lnTo>
                  <a:lnTo>
                    <a:pt x="135" y="70"/>
                  </a:lnTo>
                  <a:lnTo>
                    <a:pt x="126" y="71"/>
                  </a:lnTo>
                  <a:lnTo>
                    <a:pt x="118" y="72"/>
                  </a:lnTo>
                  <a:lnTo>
                    <a:pt x="108" y="74"/>
                  </a:lnTo>
                  <a:lnTo>
                    <a:pt x="99" y="76"/>
                  </a:lnTo>
                  <a:lnTo>
                    <a:pt x="91" y="79"/>
                  </a:lnTo>
                  <a:lnTo>
                    <a:pt x="91" y="115"/>
                  </a:lnTo>
                  <a:lnTo>
                    <a:pt x="0" y="115"/>
                  </a:lnTo>
                  <a:lnTo>
                    <a:pt x="0" y="25"/>
                  </a:lnTo>
                  <a:lnTo>
                    <a:pt x="21" y="19"/>
                  </a:lnTo>
                  <a:lnTo>
                    <a:pt x="43" y="15"/>
                  </a:lnTo>
                  <a:lnTo>
                    <a:pt x="62" y="9"/>
                  </a:lnTo>
                  <a:lnTo>
                    <a:pt x="79" y="7"/>
                  </a:lnTo>
                  <a:lnTo>
                    <a:pt x="98" y="4"/>
                  </a:lnTo>
                  <a:lnTo>
                    <a:pt x="115" y="1"/>
                  </a:lnTo>
                  <a:lnTo>
                    <a:pt x="134" y="0"/>
                  </a:lnTo>
                  <a:lnTo>
                    <a:pt x="154" y="0"/>
                  </a:lnTo>
                  <a:lnTo>
                    <a:pt x="194" y="3"/>
                  </a:lnTo>
                  <a:lnTo>
                    <a:pt x="229" y="9"/>
                  </a:lnTo>
                  <a:lnTo>
                    <a:pt x="258" y="20"/>
                  </a:lnTo>
                  <a:lnTo>
                    <a:pt x="284" y="33"/>
                  </a:lnTo>
                  <a:lnTo>
                    <a:pt x="302" y="49"/>
                  </a:lnTo>
                  <a:lnTo>
                    <a:pt x="317" y="68"/>
                  </a:lnTo>
                  <a:lnTo>
                    <a:pt x="325" y="90"/>
                  </a:lnTo>
                  <a:lnTo>
                    <a:pt x="328" y="111"/>
                  </a:lnTo>
                  <a:lnTo>
                    <a:pt x="325" y="131"/>
                  </a:lnTo>
                  <a:lnTo>
                    <a:pt x="316" y="149"/>
                  </a:lnTo>
                  <a:lnTo>
                    <a:pt x="301" y="165"/>
                  </a:lnTo>
                  <a:lnTo>
                    <a:pt x="284" y="178"/>
                  </a:lnTo>
                  <a:lnTo>
                    <a:pt x="262" y="189"/>
                  </a:lnTo>
                  <a:lnTo>
                    <a:pt x="238" y="199"/>
                  </a:lnTo>
                  <a:lnTo>
                    <a:pt x="213" y="206"/>
                  </a:lnTo>
                  <a:lnTo>
                    <a:pt x="186" y="213"/>
                  </a:lnTo>
                  <a:lnTo>
                    <a:pt x="186" y="249"/>
                  </a:lnTo>
                  <a:lnTo>
                    <a:pt x="96" y="249"/>
                  </a:lnTo>
                  <a:lnTo>
                    <a:pt x="96" y="16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Freeform 85"/>
            <p:cNvSpPr>
              <a:spLocks/>
            </p:cNvSpPr>
            <p:nvPr/>
          </p:nvSpPr>
          <p:spPr bwMode="auto">
            <a:xfrm>
              <a:off x="2591" y="3296"/>
              <a:ext cx="71" cy="94"/>
            </a:xfrm>
            <a:custGeom>
              <a:avLst/>
              <a:gdLst>
                <a:gd name="T0" fmla="*/ 81 w 159"/>
                <a:gd name="T1" fmla="*/ 0 h 114"/>
                <a:gd name="T2" fmla="*/ 95 w 159"/>
                <a:gd name="T3" fmla="*/ 2 h 114"/>
                <a:gd name="T4" fmla="*/ 109 w 159"/>
                <a:gd name="T5" fmla="*/ 4 h 114"/>
                <a:gd name="T6" fmla="*/ 122 w 159"/>
                <a:gd name="T7" fmla="*/ 10 h 114"/>
                <a:gd name="T8" fmla="*/ 134 w 159"/>
                <a:gd name="T9" fmla="*/ 16 h 114"/>
                <a:gd name="T10" fmla="*/ 145 w 159"/>
                <a:gd name="T11" fmla="*/ 24 h 114"/>
                <a:gd name="T12" fmla="*/ 153 w 159"/>
                <a:gd name="T13" fmla="*/ 34 h 114"/>
                <a:gd name="T14" fmla="*/ 158 w 159"/>
                <a:gd name="T15" fmla="*/ 46 h 114"/>
                <a:gd name="T16" fmla="*/ 159 w 159"/>
                <a:gd name="T17" fmla="*/ 58 h 114"/>
                <a:gd name="T18" fmla="*/ 158 w 159"/>
                <a:gd name="T19" fmla="*/ 70 h 114"/>
                <a:gd name="T20" fmla="*/ 153 w 159"/>
                <a:gd name="T21" fmla="*/ 81 h 114"/>
                <a:gd name="T22" fmla="*/ 145 w 159"/>
                <a:gd name="T23" fmla="*/ 90 h 114"/>
                <a:gd name="T24" fmla="*/ 134 w 159"/>
                <a:gd name="T25" fmla="*/ 98 h 114"/>
                <a:gd name="T26" fmla="*/ 122 w 159"/>
                <a:gd name="T27" fmla="*/ 105 h 114"/>
                <a:gd name="T28" fmla="*/ 109 w 159"/>
                <a:gd name="T29" fmla="*/ 110 h 114"/>
                <a:gd name="T30" fmla="*/ 95 w 159"/>
                <a:gd name="T31" fmla="*/ 113 h 114"/>
                <a:gd name="T32" fmla="*/ 81 w 159"/>
                <a:gd name="T33" fmla="*/ 114 h 114"/>
                <a:gd name="T34" fmla="*/ 66 w 159"/>
                <a:gd name="T35" fmla="*/ 113 h 114"/>
                <a:gd name="T36" fmla="*/ 51 w 159"/>
                <a:gd name="T37" fmla="*/ 110 h 114"/>
                <a:gd name="T38" fmla="*/ 38 w 159"/>
                <a:gd name="T39" fmla="*/ 105 h 114"/>
                <a:gd name="T40" fmla="*/ 26 w 159"/>
                <a:gd name="T41" fmla="*/ 98 h 114"/>
                <a:gd name="T42" fmla="*/ 15 w 159"/>
                <a:gd name="T43" fmla="*/ 90 h 114"/>
                <a:gd name="T44" fmla="*/ 7 w 159"/>
                <a:gd name="T45" fmla="*/ 81 h 114"/>
                <a:gd name="T46" fmla="*/ 2 w 159"/>
                <a:gd name="T47" fmla="*/ 70 h 114"/>
                <a:gd name="T48" fmla="*/ 0 w 159"/>
                <a:gd name="T49" fmla="*/ 58 h 114"/>
                <a:gd name="T50" fmla="*/ 2 w 159"/>
                <a:gd name="T51" fmla="*/ 46 h 114"/>
                <a:gd name="T52" fmla="*/ 7 w 159"/>
                <a:gd name="T53" fmla="*/ 34 h 114"/>
                <a:gd name="T54" fmla="*/ 15 w 159"/>
                <a:gd name="T55" fmla="*/ 24 h 114"/>
                <a:gd name="T56" fmla="*/ 26 w 159"/>
                <a:gd name="T57" fmla="*/ 16 h 114"/>
                <a:gd name="T58" fmla="*/ 38 w 159"/>
                <a:gd name="T59" fmla="*/ 10 h 114"/>
                <a:gd name="T60" fmla="*/ 51 w 159"/>
                <a:gd name="T61" fmla="*/ 4 h 114"/>
                <a:gd name="T62" fmla="*/ 66 w 159"/>
                <a:gd name="T63" fmla="*/ 2 h 114"/>
                <a:gd name="T64" fmla="*/ 81 w 159"/>
                <a:gd name="T6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59" h="114">
                  <a:moveTo>
                    <a:pt x="81" y="0"/>
                  </a:moveTo>
                  <a:lnTo>
                    <a:pt x="95" y="2"/>
                  </a:lnTo>
                  <a:lnTo>
                    <a:pt x="109" y="4"/>
                  </a:lnTo>
                  <a:lnTo>
                    <a:pt x="122" y="10"/>
                  </a:lnTo>
                  <a:lnTo>
                    <a:pt x="134" y="16"/>
                  </a:lnTo>
                  <a:lnTo>
                    <a:pt x="145" y="24"/>
                  </a:lnTo>
                  <a:lnTo>
                    <a:pt x="153" y="34"/>
                  </a:lnTo>
                  <a:lnTo>
                    <a:pt x="158" y="46"/>
                  </a:lnTo>
                  <a:lnTo>
                    <a:pt x="159" y="58"/>
                  </a:lnTo>
                  <a:lnTo>
                    <a:pt x="158" y="70"/>
                  </a:lnTo>
                  <a:lnTo>
                    <a:pt x="153" y="81"/>
                  </a:lnTo>
                  <a:lnTo>
                    <a:pt x="145" y="90"/>
                  </a:lnTo>
                  <a:lnTo>
                    <a:pt x="134" y="98"/>
                  </a:lnTo>
                  <a:lnTo>
                    <a:pt x="122" y="105"/>
                  </a:lnTo>
                  <a:lnTo>
                    <a:pt x="109" y="110"/>
                  </a:lnTo>
                  <a:lnTo>
                    <a:pt x="95" y="113"/>
                  </a:lnTo>
                  <a:lnTo>
                    <a:pt x="81" y="114"/>
                  </a:lnTo>
                  <a:lnTo>
                    <a:pt x="66" y="113"/>
                  </a:lnTo>
                  <a:lnTo>
                    <a:pt x="51" y="110"/>
                  </a:lnTo>
                  <a:lnTo>
                    <a:pt x="38" y="105"/>
                  </a:lnTo>
                  <a:lnTo>
                    <a:pt x="26" y="98"/>
                  </a:lnTo>
                  <a:lnTo>
                    <a:pt x="15" y="90"/>
                  </a:lnTo>
                  <a:lnTo>
                    <a:pt x="7" y="81"/>
                  </a:lnTo>
                  <a:lnTo>
                    <a:pt x="2" y="70"/>
                  </a:lnTo>
                  <a:lnTo>
                    <a:pt x="0" y="58"/>
                  </a:lnTo>
                  <a:lnTo>
                    <a:pt x="2" y="46"/>
                  </a:lnTo>
                  <a:lnTo>
                    <a:pt x="7" y="34"/>
                  </a:lnTo>
                  <a:lnTo>
                    <a:pt x="15" y="24"/>
                  </a:lnTo>
                  <a:lnTo>
                    <a:pt x="26" y="16"/>
                  </a:lnTo>
                  <a:lnTo>
                    <a:pt x="38" y="10"/>
                  </a:lnTo>
                  <a:lnTo>
                    <a:pt x="51" y="4"/>
                  </a:lnTo>
                  <a:lnTo>
                    <a:pt x="66" y="2"/>
                  </a:lnTo>
                  <a:lnTo>
                    <a:pt x="8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74401719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Security and Convenience</a:t>
            </a:r>
            <a:endParaRPr lang="en-US" dirty="0"/>
          </a:p>
        </p:txBody>
      </p:sp>
      <p:sp>
        <p:nvSpPr>
          <p:cNvPr id="3" name="Content Placeholder 2"/>
          <p:cNvSpPr>
            <a:spLocks noGrp="1"/>
          </p:cNvSpPr>
          <p:nvPr>
            <p:ph idx="1"/>
          </p:nvPr>
        </p:nvSpPr>
        <p:spPr/>
        <p:txBody>
          <a:bodyPr>
            <a:normAutofit/>
          </a:bodyPr>
          <a:lstStyle/>
          <a:p>
            <a:pPr marL="0" indent="0" algn="ctr">
              <a:buNone/>
            </a:pPr>
            <a:r>
              <a:rPr lang="en-US" sz="3600" dirty="0" smtClean="0"/>
              <a:t>can go hand-in-hand </a:t>
            </a:r>
            <a:br>
              <a:rPr lang="en-US" sz="3600" dirty="0" smtClean="0"/>
            </a:br>
            <a:r>
              <a:rPr lang="en-US" sz="3600" dirty="0" smtClean="0"/>
              <a:t>in most cases</a:t>
            </a:r>
            <a:br>
              <a:rPr lang="en-US" sz="3600" dirty="0" smtClean="0"/>
            </a:br>
            <a:endParaRPr lang="en-US" sz="3600" dirty="0"/>
          </a:p>
        </p:txBody>
      </p:sp>
      <p:pic>
        <p:nvPicPr>
          <p:cNvPr id="4" name="Picture 2" descr="C:\Users\162878\AppData\Local\Microsoft\Windows\Temporary Internet Files\Content.IE5\1WFD3HS8\MP900438482[1].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48543" y="4495800"/>
            <a:ext cx="2390057" cy="16002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3" descr="C:\Users\162878\AppData\Local\Microsoft\Windows\Temporary Internet Files\Content.IE5\6F8AGVM0\MC900439798[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43600" y="4319156"/>
            <a:ext cx="1905000" cy="190500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1371600" y="2819400"/>
            <a:ext cx="6352457" cy="1200329"/>
          </a:xfrm>
          <a:prstGeom prst="rect">
            <a:avLst/>
          </a:prstGeom>
        </p:spPr>
        <p:txBody>
          <a:bodyPr wrap="square">
            <a:spAutoFit/>
          </a:bodyPr>
          <a:lstStyle/>
          <a:p>
            <a:pPr algn="ctr"/>
            <a:r>
              <a:rPr lang="en-US" sz="3600" dirty="0"/>
              <a:t>if </a:t>
            </a:r>
            <a:br>
              <a:rPr lang="en-US" sz="3600" dirty="0"/>
            </a:br>
            <a:r>
              <a:rPr lang="en-US" sz="3600" dirty="0"/>
              <a:t>budgetary equation set correctly</a:t>
            </a:r>
          </a:p>
        </p:txBody>
      </p:sp>
    </p:spTree>
    <p:extLst>
      <p:ext uri="{BB962C8B-B14F-4D97-AF65-F5344CB8AC3E}">
        <p14:creationId xmlns:p14="http://schemas.microsoft.com/office/powerpoint/2010/main" val="3263481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38200"/>
            <a:ext cx="8229600" cy="1143000"/>
          </a:xfrm>
        </p:spPr>
        <p:txBody>
          <a:bodyPr>
            <a:normAutofit fontScale="90000"/>
          </a:bodyPr>
          <a:lstStyle/>
          <a:p>
            <a:r>
              <a:rPr lang="en-US" dirty="0" smtClean="0"/>
              <a:t>Smart Solution needs Smarter Security</a:t>
            </a:r>
            <a:endParaRPr 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2600" y="1981200"/>
            <a:ext cx="5933726" cy="34416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1764890" y="5715000"/>
            <a:ext cx="5921436" cy="461665"/>
          </a:xfrm>
          <a:prstGeom prst="rect">
            <a:avLst/>
          </a:prstGeom>
        </p:spPr>
        <p:txBody>
          <a:bodyPr wrap="square">
            <a:spAutoFit/>
          </a:bodyPr>
          <a:lstStyle/>
          <a:p>
            <a:r>
              <a:rPr lang="en-US" sz="2400" dirty="0" smtClean="0"/>
              <a:t>Japan scientist </a:t>
            </a:r>
            <a:r>
              <a:rPr lang="en-US" sz="2400" dirty="0"/>
              <a:t>makes first ‘Avatar’ robot</a:t>
            </a:r>
          </a:p>
        </p:txBody>
      </p:sp>
    </p:spTree>
    <p:extLst>
      <p:ext uri="{BB962C8B-B14F-4D97-AF65-F5344CB8AC3E}">
        <p14:creationId xmlns:p14="http://schemas.microsoft.com/office/powerpoint/2010/main" val="156872074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Developer – The Weakest Link</a:t>
            </a:r>
            <a:endParaRPr lang="en-US" dirty="0"/>
          </a:p>
        </p:txBody>
      </p:sp>
      <p:pic>
        <p:nvPicPr>
          <p:cNvPr id="3076" name="Picture 4" descr="http://www.dilbert.com/dyn/str_strip/000000000/00000000/0000000/000000/00000/1000/700/1781/1781.strip.zoom.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2109" y="4042031"/>
            <a:ext cx="7396047" cy="2289431"/>
          </a:xfrm>
          <a:prstGeom prst="rect">
            <a:avLst/>
          </a:prstGeom>
          <a:noFill/>
          <a:extLst>
            <a:ext uri="{909E8E84-426E-40DD-AFC4-6F175D3DCCD1}">
              <a14:hiddenFill xmlns:a14="http://schemas.microsoft.com/office/drawing/2010/main">
                <a:solidFill>
                  <a:srgbClr val="FFFFFF"/>
                </a:solidFill>
              </a14:hiddenFill>
            </a:ext>
          </a:extLst>
        </p:spPr>
      </p:pic>
      <p:pic>
        <p:nvPicPr>
          <p:cNvPr id="3079" name="Picture 7" descr="November 13, 1995">
            <a:hlinkClick r:id="rId3" tooltip="November 13, 1995"/>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600" y="1600200"/>
            <a:ext cx="7347556" cy="22272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057737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Application Security Expectations</a:t>
            </a:r>
            <a:endParaRPr lang="en-US" dirty="0"/>
          </a:p>
        </p:txBody>
      </p:sp>
      <p:sp>
        <p:nvSpPr>
          <p:cNvPr id="3" name="Rectangle 2"/>
          <p:cNvSpPr/>
          <p:nvPr/>
        </p:nvSpPr>
        <p:spPr>
          <a:xfrm>
            <a:off x="1688272" y="1828800"/>
            <a:ext cx="2807528" cy="1828800"/>
          </a:xfrm>
          <a:prstGeom prst="rect">
            <a:avLst/>
          </a:prstGeom>
          <a:gradFill flip="none" rotWithShape="1">
            <a:gsLst>
              <a:gs pos="0">
                <a:srgbClr val="00B050">
                  <a:tint val="66000"/>
                  <a:satMod val="160000"/>
                </a:srgbClr>
              </a:gs>
              <a:gs pos="50000">
                <a:srgbClr val="00B050">
                  <a:tint val="44500"/>
                  <a:satMod val="160000"/>
                </a:srgbClr>
              </a:gs>
              <a:gs pos="100000">
                <a:srgbClr val="00B050">
                  <a:tint val="23500"/>
                  <a:satMod val="160000"/>
                </a:srgbClr>
              </a:gs>
            </a:gsLst>
            <a:path path="circle">
              <a:fillToRect l="50000" t="50000" r="50000" b="50000"/>
            </a:path>
            <a:tileRect/>
          </a:gra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smtClean="0">
                <a:solidFill>
                  <a:schemeClr val="tx1"/>
                </a:solidFill>
              </a:rPr>
              <a:t>Outsourcers</a:t>
            </a:r>
          </a:p>
          <a:p>
            <a:pPr algn="ctr"/>
            <a:r>
              <a:rPr lang="en-US" sz="2400" dirty="0" smtClean="0">
                <a:solidFill>
                  <a:schemeClr val="tx1"/>
                </a:solidFill>
              </a:rPr>
              <a:t>Need 100% security</a:t>
            </a:r>
            <a:endParaRPr lang="en-US" sz="2000" dirty="0">
              <a:solidFill>
                <a:schemeClr val="tx1"/>
              </a:solidFill>
            </a:endParaRPr>
          </a:p>
        </p:txBody>
      </p:sp>
      <p:sp>
        <p:nvSpPr>
          <p:cNvPr id="5" name="Rectangle 4"/>
          <p:cNvSpPr/>
          <p:nvPr/>
        </p:nvSpPr>
        <p:spPr>
          <a:xfrm>
            <a:off x="1688272" y="3657600"/>
            <a:ext cx="2807528" cy="1828800"/>
          </a:xfrm>
          <a:prstGeom prst="rect">
            <a:avLst/>
          </a:prstGeom>
          <a:gradFill flip="none" rotWithShape="1">
            <a:gsLst>
              <a:gs pos="0">
                <a:srgbClr val="00B050">
                  <a:tint val="66000"/>
                  <a:satMod val="160000"/>
                </a:srgbClr>
              </a:gs>
              <a:gs pos="50000">
                <a:srgbClr val="00B050">
                  <a:tint val="44500"/>
                  <a:satMod val="160000"/>
                </a:srgbClr>
              </a:gs>
              <a:gs pos="100000">
                <a:srgbClr val="00B050">
                  <a:tint val="23500"/>
                  <a:satMod val="160000"/>
                </a:srgbClr>
              </a:gs>
            </a:gsLst>
            <a:path path="circle">
              <a:fillToRect l="50000" t="50000" r="50000" b="50000"/>
            </a:path>
            <a:tileRect/>
          </a:gra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smtClean="0">
                <a:solidFill>
                  <a:schemeClr val="tx1"/>
                </a:solidFill>
              </a:rPr>
              <a:t>Developers</a:t>
            </a:r>
          </a:p>
          <a:p>
            <a:pPr algn="ctr"/>
            <a:r>
              <a:rPr lang="en-US" sz="2400" dirty="0" smtClean="0">
                <a:solidFill>
                  <a:schemeClr val="tx1"/>
                </a:solidFill>
              </a:rPr>
              <a:t>Security is </a:t>
            </a:r>
          </a:p>
          <a:p>
            <a:pPr algn="ctr"/>
            <a:r>
              <a:rPr lang="en-US" sz="2400" dirty="0" smtClean="0">
                <a:solidFill>
                  <a:schemeClr val="tx1"/>
                </a:solidFill>
              </a:rPr>
              <a:t>additional scope</a:t>
            </a:r>
            <a:endParaRPr lang="en-US" sz="2000" dirty="0">
              <a:solidFill>
                <a:schemeClr val="tx1"/>
              </a:solidFill>
            </a:endParaRPr>
          </a:p>
        </p:txBody>
      </p:sp>
      <p:sp>
        <p:nvSpPr>
          <p:cNvPr id="6" name="Rectangle 5"/>
          <p:cNvSpPr/>
          <p:nvPr/>
        </p:nvSpPr>
        <p:spPr>
          <a:xfrm>
            <a:off x="4495801" y="3657600"/>
            <a:ext cx="2819399" cy="1828800"/>
          </a:xfrm>
          <a:prstGeom prst="rect">
            <a:avLst/>
          </a:prstGeom>
          <a:gradFill flip="none" rotWithShape="1">
            <a:gsLst>
              <a:gs pos="0">
                <a:srgbClr val="00B050">
                  <a:tint val="66000"/>
                  <a:satMod val="160000"/>
                </a:srgbClr>
              </a:gs>
              <a:gs pos="50000">
                <a:srgbClr val="00B050">
                  <a:tint val="44500"/>
                  <a:satMod val="160000"/>
                </a:srgbClr>
              </a:gs>
              <a:gs pos="100000">
                <a:srgbClr val="00B050">
                  <a:tint val="23500"/>
                  <a:satMod val="160000"/>
                </a:srgbClr>
              </a:gs>
            </a:gsLst>
            <a:path path="circle">
              <a:fillToRect l="50000" t="50000" r="50000" b="50000"/>
            </a:path>
            <a:tileRect/>
          </a:gra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smtClean="0">
                <a:solidFill>
                  <a:schemeClr val="tx1"/>
                </a:solidFill>
              </a:rPr>
              <a:t>Security Service Providers</a:t>
            </a:r>
          </a:p>
          <a:p>
            <a:pPr algn="ctr"/>
            <a:r>
              <a:rPr lang="en-US" sz="2400" dirty="0" smtClean="0">
                <a:solidFill>
                  <a:schemeClr val="tx1"/>
                </a:solidFill>
              </a:rPr>
              <a:t>You are insecure without us</a:t>
            </a:r>
            <a:endParaRPr lang="en-US" sz="2000" dirty="0">
              <a:solidFill>
                <a:schemeClr val="tx1"/>
              </a:solidFill>
            </a:endParaRPr>
          </a:p>
        </p:txBody>
      </p:sp>
      <p:sp>
        <p:nvSpPr>
          <p:cNvPr id="7" name="Rectangle 6"/>
          <p:cNvSpPr/>
          <p:nvPr/>
        </p:nvSpPr>
        <p:spPr>
          <a:xfrm>
            <a:off x="4495800" y="1828800"/>
            <a:ext cx="2807528" cy="1828800"/>
          </a:xfrm>
          <a:prstGeom prst="rect">
            <a:avLst/>
          </a:prstGeom>
          <a:gradFill flip="none" rotWithShape="1">
            <a:gsLst>
              <a:gs pos="0">
                <a:srgbClr val="00B050">
                  <a:tint val="66000"/>
                  <a:satMod val="160000"/>
                </a:srgbClr>
              </a:gs>
              <a:gs pos="50000">
                <a:srgbClr val="00B050">
                  <a:tint val="44500"/>
                  <a:satMod val="160000"/>
                </a:srgbClr>
              </a:gs>
              <a:gs pos="100000">
                <a:srgbClr val="00B050">
                  <a:tint val="23500"/>
                  <a:satMod val="160000"/>
                </a:srgbClr>
              </a:gs>
            </a:gsLst>
            <a:path path="circle">
              <a:fillToRect l="50000" t="50000" r="50000" b="50000"/>
            </a:path>
            <a:tileRect/>
          </a:gra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smtClean="0">
                <a:solidFill>
                  <a:schemeClr val="tx1"/>
                </a:solidFill>
              </a:rPr>
              <a:t>Operators</a:t>
            </a:r>
          </a:p>
          <a:p>
            <a:pPr algn="ctr"/>
            <a:r>
              <a:rPr lang="en-US" sz="2400" dirty="0" smtClean="0">
                <a:solidFill>
                  <a:schemeClr val="tx1"/>
                </a:solidFill>
              </a:rPr>
              <a:t>We run tools</a:t>
            </a:r>
            <a:endParaRPr lang="en-US" sz="2000" dirty="0">
              <a:solidFill>
                <a:schemeClr val="tx1"/>
              </a:solidFill>
            </a:endParaRPr>
          </a:p>
        </p:txBody>
      </p:sp>
    </p:spTree>
    <p:extLst>
      <p:ext uri="{BB962C8B-B14F-4D97-AF65-F5344CB8AC3E}">
        <p14:creationId xmlns:p14="http://schemas.microsoft.com/office/powerpoint/2010/main" val="14114786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9013" y="2286001"/>
            <a:ext cx="3278187" cy="2592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29200" y="2286000"/>
            <a:ext cx="3278187" cy="2592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685800" y="780871"/>
            <a:ext cx="7848600" cy="1200329"/>
          </a:xfrm>
          <a:prstGeom prst="rect">
            <a:avLst/>
          </a:prstGeom>
        </p:spPr>
        <p:txBody>
          <a:bodyPr wrap="square">
            <a:spAutoFit/>
          </a:bodyPr>
          <a:lstStyle/>
          <a:p>
            <a:pPr algn="just"/>
            <a:r>
              <a:rPr lang="en-US" sz="2400" dirty="0" smtClean="0">
                <a:solidFill>
                  <a:schemeClr val="tx2">
                    <a:lumMod val="60000"/>
                    <a:lumOff val="40000"/>
                  </a:schemeClr>
                </a:solidFill>
                <a:latin typeface="+mj-lt"/>
                <a:ea typeface="+mj-ea"/>
                <a:cs typeface="+mj-cs"/>
              </a:rPr>
              <a:t>"</a:t>
            </a:r>
            <a:r>
              <a:rPr lang="en-US" sz="2400" dirty="0">
                <a:solidFill>
                  <a:schemeClr val="tx2">
                    <a:lumMod val="60000"/>
                    <a:lumOff val="40000"/>
                  </a:schemeClr>
                </a:solidFill>
                <a:latin typeface="+mj-lt"/>
                <a:ea typeface="+mj-ea"/>
                <a:cs typeface="+mj-cs"/>
              </a:rPr>
              <a:t>Does Application Security Pay? Measuring the Business Impact of Software Security Assurance Solutions", whitepaper by Mainstay Partners LLC</a:t>
            </a:r>
          </a:p>
        </p:txBody>
      </p:sp>
      <p:sp>
        <p:nvSpPr>
          <p:cNvPr id="6" name="Rounded Rectangle 5"/>
          <p:cNvSpPr/>
          <p:nvPr/>
        </p:nvSpPr>
        <p:spPr>
          <a:xfrm>
            <a:off x="457200" y="5410200"/>
            <a:ext cx="8458200" cy="685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Application security </a:t>
            </a:r>
            <a:r>
              <a:rPr lang="en-US" sz="2800" dirty="0"/>
              <a:t>p</a:t>
            </a:r>
            <a:r>
              <a:rPr lang="en-US" sz="2800" dirty="0" smtClean="0"/>
              <a:t>ays, but at what cost?</a:t>
            </a:r>
            <a:endParaRPr lang="en-US" sz="2800" dirty="0"/>
          </a:p>
        </p:txBody>
      </p:sp>
    </p:spTree>
    <p:extLst>
      <p:ext uri="{BB962C8B-B14F-4D97-AF65-F5344CB8AC3E}">
        <p14:creationId xmlns:p14="http://schemas.microsoft.com/office/powerpoint/2010/main" val="450847739"/>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3677</TotalTime>
  <Words>737</Words>
  <Application>Microsoft Office PowerPoint</Application>
  <PresentationFormat>On-screen Show (4:3)</PresentationFormat>
  <Paragraphs>173</Paragraphs>
  <Slides>29</Slides>
  <Notes>0</Notes>
  <HiddenSlides>0</HiddenSlides>
  <MMClips>0</MMClips>
  <ScaleCrop>false</ScaleCrop>
  <HeadingPairs>
    <vt:vector size="4" baseType="variant">
      <vt:variant>
        <vt:lpstr>Theme</vt:lpstr>
      </vt:variant>
      <vt:variant>
        <vt:i4>1</vt:i4>
      </vt:variant>
      <vt:variant>
        <vt:lpstr>Slide Titles</vt:lpstr>
      </vt:variant>
      <vt:variant>
        <vt:i4>29</vt:i4>
      </vt:variant>
    </vt:vector>
  </HeadingPairs>
  <TitlesOfParts>
    <vt:vector size="30" baseType="lpstr">
      <vt:lpstr>Office Theme</vt:lpstr>
      <vt:lpstr>Application Security Cost Management</vt:lpstr>
      <vt:lpstr>Agenda</vt:lpstr>
      <vt:lpstr>Security is still sold NOT bought</vt:lpstr>
      <vt:lpstr>Compliance and Security</vt:lpstr>
      <vt:lpstr>Security and Convenience</vt:lpstr>
      <vt:lpstr>Smart Solution needs Smarter Security</vt:lpstr>
      <vt:lpstr>Developer – The Weakest Link</vt:lpstr>
      <vt:lpstr>Application Security Expectations</vt:lpstr>
      <vt:lpstr>PowerPoint Presentation</vt:lpstr>
      <vt:lpstr>Agenda</vt:lpstr>
      <vt:lpstr>App security Rat Race Fueled by Incidents</vt:lpstr>
      <vt:lpstr>Cost v/s Investment</vt:lpstr>
      <vt:lpstr>Whose Budget Drives App Security?</vt:lpstr>
      <vt:lpstr>Who Actually Utilize Appsec Budget?</vt:lpstr>
      <vt:lpstr>Which Security Tool is a Silver Bullet?</vt:lpstr>
      <vt:lpstr>Agenda</vt:lpstr>
      <vt:lpstr>Increase Adoption Rate</vt:lpstr>
      <vt:lpstr>Assurance requirements for products and services are different</vt:lpstr>
      <vt:lpstr>Use Proven Free/Open source library</vt:lpstr>
      <vt:lpstr>Try open source / freeware Tools</vt:lpstr>
      <vt:lpstr>Role based Training</vt:lpstr>
      <vt:lpstr>Educate Application Architects and Infrastructure Security Managers on Application Security</vt:lpstr>
      <vt:lpstr>Learning from Selective Online Sources</vt:lpstr>
      <vt:lpstr>Incentives &amp; Reward Programs</vt:lpstr>
      <vt:lpstr>Benchmark against Best Practices</vt:lpstr>
      <vt:lpstr>Fault Tolerant Development</vt:lpstr>
      <vt:lpstr>Understand the Difference</vt:lpstr>
      <vt:lpstr>Useful Resources</vt:lpstr>
      <vt:lpstr>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Application Security Cost Management</dc:title>
  <dc:creator>Ketan  Vyas</dc:creator>
  <cp:lastModifiedBy>Ketan  Vyas</cp:lastModifiedBy>
  <cp:revision>105</cp:revision>
  <dcterms:created xsi:type="dcterms:W3CDTF">2012-01-19T05:54:54Z</dcterms:created>
  <dcterms:modified xsi:type="dcterms:W3CDTF">2012-02-15T10:42:27Z</dcterms:modified>
</cp:coreProperties>
</file>